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48"/>
  </p:notesMasterIdLst>
  <p:handoutMasterIdLst>
    <p:handoutMasterId r:id="rId49"/>
  </p:handoutMasterIdLst>
  <p:sldIdLst>
    <p:sldId id="321" r:id="rId6"/>
    <p:sldId id="315" r:id="rId7"/>
    <p:sldId id="366" r:id="rId8"/>
    <p:sldId id="2028" r:id="rId9"/>
    <p:sldId id="369" r:id="rId10"/>
    <p:sldId id="317" r:id="rId11"/>
    <p:sldId id="1996" r:id="rId12"/>
    <p:sldId id="361" r:id="rId13"/>
    <p:sldId id="319" r:id="rId14"/>
    <p:sldId id="360" r:id="rId15"/>
    <p:sldId id="2008" r:id="rId16"/>
    <p:sldId id="339" r:id="rId17"/>
    <p:sldId id="2036" r:id="rId18"/>
    <p:sldId id="2014" r:id="rId19"/>
    <p:sldId id="367" r:id="rId20"/>
    <p:sldId id="2011" r:id="rId21"/>
    <p:sldId id="370" r:id="rId22"/>
    <p:sldId id="379" r:id="rId23"/>
    <p:sldId id="2012" r:id="rId24"/>
    <p:sldId id="2013" r:id="rId25"/>
    <p:sldId id="2007" r:id="rId26"/>
    <p:sldId id="372" r:id="rId27"/>
    <p:sldId id="2040" r:id="rId28"/>
    <p:sldId id="2020" r:id="rId29"/>
    <p:sldId id="2015" r:id="rId30"/>
    <p:sldId id="2048" r:id="rId31"/>
    <p:sldId id="2041" r:id="rId32"/>
    <p:sldId id="2051" r:id="rId33"/>
    <p:sldId id="2017" r:id="rId34"/>
    <p:sldId id="1984" r:id="rId35"/>
    <p:sldId id="1990" r:id="rId36"/>
    <p:sldId id="2031" r:id="rId37"/>
    <p:sldId id="2032" r:id="rId38"/>
    <p:sldId id="2027" r:id="rId39"/>
    <p:sldId id="1994" r:id="rId40"/>
    <p:sldId id="1993" r:id="rId41"/>
    <p:sldId id="2034" r:id="rId42"/>
    <p:sldId id="2046" r:id="rId43"/>
    <p:sldId id="2033" r:id="rId44"/>
    <p:sldId id="2026" r:id="rId45"/>
    <p:sldId id="2050" r:id="rId46"/>
    <p:sldId id="2049" r:id="rId47"/>
  </p:sldIdLst>
  <p:sldSz cx="12192000" cy="6858000"/>
  <p:notesSz cx="6858000" cy="9144000"/>
  <p:embeddedFontLst>
    <p:embeddedFont>
      <p:font typeface="Source Sans Pro" panose="020B0503030403020204" pitchFamily="34" charset="0"/>
      <p:regular r:id="rId50"/>
      <p:bold r:id="rId51"/>
      <p:italic r:id="rId52"/>
      <p:boldItalic r:id="rId53"/>
    </p:embeddedFont>
    <p:embeddedFont>
      <p:font typeface="Source Sans Pro Semibold" panose="020B0603030403020204" pitchFamily="34" charset="0"/>
      <p:regular r:id="rId54"/>
      <p:bold r:id="rId55"/>
      <p:italic r:id="rId56"/>
      <p:boldItalic r:id="rId57"/>
    </p:embeddedFont>
  </p:embeddedFontLst>
  <p:defaultTextStyle>
    <a:defPPr>
      <a:defRPr lang="en-FI"/>
    </a:defPPr>
    <a:lvl1pPr marL="0" algn="l" defTabSz="913668" rtl="0" eaLnBrk="1" latinLnBrk="0" hangingPunct="1">
      <a:defRPr sz="1798" kern="1200">
        <a:solidFill>
          <a:schemeClr val="tx1"/>
        </a:solidFill>
        <a:latin typeface="+mn-lt"/>
        <a:ea typeface="+mn-ea"/>
        <a:cs typeface="+mn-cs"/>
      </a:defRPr>
    </a:lvl1pPr>
    <a:lvl2pPr marL="456834" algn="l" defTabSz="913668" rtl="0" eaLnBrk="1" latinLnBrk="0" hangingPunct="1">
      <a:defRPr sz="1798" kern="1200">
        <a:solidFill>
          <a:schemeClr val="tx1"/>
        </a:solidFill>
        <a:latin typeface="+mn-lt"/>
        <a:ea typeface="+mn-ea"/>
        <a:cs typeface="+mn-cs"/>
      </a:defRPr>
    </a:lvl2pPr>
    <a:lvl3pPr marL="913668" algn="l" defTabSz="913668" rtl="0" eaLnBrk="1" latinLnBrk="0" hangingPunct="1">
      <a:defRPr sz="1798" kern="1200">
        <a:solidFill>
          <a:schemeClr val="tx1"/>
        </a:solidFill>
        <a:latin typeface="+mn-lt"/>
        <a:ea typeface="+mn-ea"/>
        <a:cs typeface="+mn-cs"/>
      </a:defRPr>
    </a:lvl3pPr>
    <a:lvl4pPr marL="1370503" algn="l" defTabSz="913668" rtl="0" eaLnBrk="1" latinLnBrk="0" hangingPunct="1">
      <a:defRPr sz="1798" kern="1200">
        <a:solidFill>
          <a:schemeClr val="tx1"/>
        </a:solidFill>
        <a:latin typeface="+mn-lt"/>
        <a:ea typeface="+mn-ea"/>
        <a:cs typeface="+mn-cs"/>
      </a:defRPr>
    </a:lvl4pPr>
    <a:lvl5pPr marL="1827337" algn="l" defTabSz="913668" rtl="0" eaLnBrk="1" latinLnBrk="0" hangingPunct="1">
      <a:defRPr sz="1798" kern="1200">
        <a:solidFill>
          <a:schemeClr val="tx1"/>
        </a:solidFill>
        <a:latin typeface="+mn-lt"/>
        <a:ea typeface="+mn-ea"/>
        <a:cs typeface="+mn-cs"/>
      </a:defRPr>
    </a:lvl5pPr>
    <a:lvl6pPr marL="2284172" algn="l" defTabSz="913668" rtl="0" eaLnBrk="1" latinLnBrk="0" hangingPunct="1">
      <a:defRPr sz="1798" kern="1200">
        <a:solidFill>
          <a:schemeClr val="tx1"/>
        </a:solidFill>
        <a:latin typeface="+mn-lt"/>
        <a:ea typeface="+mn-ea"/>
        <a:cs typeface="+mn-cs"/>
      </a:defRPr>
    </a:lvl6pPr>
    <a:lvl7pPr marL="2741006" algn="l" defTabSz="913668" rtl="0" eaLnBrk="1" latinLnBrk="0" hangingPunct="1">
      <a:defRPr sz="1798" kern="1200">
        <a:solidFill>
          <a:schemeClr val="tx1"/>
        </a:solidFill>
        <a:latin typeface="+mn-lt"/>
        <a:ea typeface="+mn-ea"/>
        <a:cs typeface="+mn-cs"/>
      </a:defRPr>
    </a:lvl7pPr>
    <a:lvl8pPr marL="3197840" algn="l" defTabSz="913668" rtl="0" eaLnBrk="1" latinLnBrk="0" hangingPunct="1">
      <a:defRPr sz="1798" kern="1200">
        <a:solidFill>
          <a:schemeClr val="tx1"/>
        </a:solidFill>
        <a:latin typeface="+mn-lt"/>
        <a:ea typeface="+mn-ea"/>
        <a:cs typeface="+mn-cs"/>
      </a:defRPr>
    </a:lvl8pPr>
    <a:lvl9pPr marL="3654675" algn="l" defTabSz="913668"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Tekijä" initials="K"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EF0"/>
    <a:srgbClr val="474545"/>
    <a:srgbClr val="CCE6E5"/>
    <a:srgbClr val="F7D4E6"/>
    <a:srgbClr val="D4F2E4"/>
    <a:srgbClr val="D7F2F4"/>
    <a:srgbClr val="FFF6C2"/>
    <a:srgbClr val="D7E9E1"/>
    <a:srgbClr val="E5D8E8"/>
    <a:srgbClr val="BFE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76399" autoAdjust="0"/>
  </p:normalViewPr>
  <p:slideViewPr>
    <p:cSldViewPr snapToGrid="0">
      <p:cViewPr varScale="1">
        <p:scale>
          <a:sx n="45" d="100"/>
          <a:sy n="45" d="100"/>
        </p:scale>
        <p:origin x="1456" y="260"/>
      </p:cViewPr>
      <p:guideLst/>
    </p:cSldViewPr>
  </p:slideViewPr>
  <p:outlineViewPr>
    <p:cViewPr>
      <p:scale>
        <a:sx n="33" d="100"/>
        <a:sy n="33" d="100"/>
      </p:scale>
      <p:origin x="0" y="-131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5.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350157728706624E-2"/>
          <c:y val="1.3295524866916377E-2"/>
          <c:w val="0.45025589502609953"/>
          <c:h val="0.85967758927646598"/>
        </c:manualLayout>
      </c:layout>
      <c:pieChart>
        <c:varyColors val="1"/>
        <c:ser>
          <c:idx val="0"/>
          <c:order val="0"/>
          <c:tx>
            <c:strRef>
              <c:f>Sheet1!$B$1</c:f>
              <c:strCache>
                <c:ptCount val="1"/>
                <c:pt idx="0">
                  <c:v>%</c:v>
                </c:pt>
              </c:strCache>
            </c:strRef>
          </c:tx>
          <c:spPr>
            <a:solidFill>
              <a:schemeClr val="accent1"/>
            </a:solidFill>
            <a:ln w="33989">
              <a:noFill/>
              <a:prstDash val="solid"/>
            </a:ln>
          </c:spPr>
          <c:dPt>
            <c:idx val="0"/>
            <c:bubble3D val="0"/>
            <c:extLst>
              <c:ext xmlns:c16="http://schemas.microsoft.com/office/drawing/2014/chart" uri="{C3380CC4-5D6E-409C-BE32-E72D297353CC}">
                <c16:uniqueId val="{00000000-D365-8E4A-802C-C9528D96EB77}"/>
              </c:ext>
            </c:extLst>
          </c:dPt>
          <c:dPt>
            <c:idx val="1"/>
            <c:bubble3D val="0"/>
            <c:spPr>
              <a:solidFill>
                <a:srgbClr val="51A0A3"/>
              </a:solidFill>
              <a:ln w="33989">
                <a:noFill/>
                <a:prstDash val="solid"/>
              </a:ln>
            </c:spPr>
            <c:extLst>
              <c:ext xmlns:c16="http://schemas.microsoft.com/office/drawing/2014/chart" uri="{C3380CC4-5D6E-409C-BE32-E72D297353CC}">
                <c16:uniqueId val="{00000002-D365-8E4A-802C-C9528D96EB77}"/>
              </c:ext>
            </c:extLst>
          </c:dPt>
          <c:dPt>
            <c:idx val="2"/>
            <c:bubble3D val="0"/>
            <c:spPr>
              <a:solidFill>
                <a:srgbClr val="2D6B67"/>
              </a:solidFill>
              <a:ln w="33989">
                <a:noFill/>
                <a:prstDash val="solid"/>
              </a:ln>
            </c:spPr>
            <c:extLst>
              <c:ext xmlns:c16="http://schemas.microsoft.com/office/drawing/2014/chart" uri="{C3380CC4-5D6E-409C-BE32-E72D297353CC}">
                <c16:uniqueId val="{00000004-D365-8E4A-802C-C9528D96EB77}"/>
              </c:ext>
            </c:extLst>
          </c:dPt>
          <c:dPt>
            <c:idx val="3"/>
            <c:bubble3D val="0"/>
            <c:spPr>
              <a:solidFill>
                <a:srgbClr val="4D97C2"/>
              </a:solidFill>
              <a:ln w="33989">
                <a:noFill/>
                <a:prstDash val="solid"/>
              </a:ln>
            </c:spPr>
            <c:extLst>
              <c:ext xmlns:c16="http://schemas.microsoft.com/office/drawing/2014/chart" uri="{C3380CC4-5D6E-409C-BE32-E72D297353CC}">
                <c16:uniqueId val="{00000006-D365-8E4A-802C-C9528D96EB77}"/>
              </c:ext>
            </c:extLst>
          </c:dPt>
          <c:dPt>
            <c:idx val="4"/>
            <c:bubble3D val="0"/>
            <c:spPr>
              <a:solidFill>
                <a:schemeClr val="bg2"/>
              </a:solidFill>
              <a:ln w="33989">
                <a:noFill/>
                <a:prstDash val="solid"/>
              </a:ln>
            </c:spPr>
            <c:extLst>
              <c:ext xmlns:c16="http://schemas.microsoft.com/office/drawing/2014/chart" uri="{C3380CC4-5D6E-409C-BE32-E72D297353CC}">
                <c16:uniqueId val="{00000008-D365-8E4A-802C-C9528D96EB77}"/>
              </c:ext>
            </c:extLst>
          </c:dPt>
          <c:dPt>
            <c:idx val="5"/>
            <c:bubble3D val="0"/>
            <c:spPr>
              <a:solidFill>
                <a:srgbClr val="4D936F"/>
              </a:solidFill>
              <a:ln w="33989">
                <a:noFill/>
                <a:prstDash val="solid"/>
              </a:ln>
            </c:spPr>
            <c:extLst>
              <c:ext xmlns:c16="http://schemas.microsoft.com/office/drawing/2014/chart" uri="{C3380CC4-5D6E-409C-BE32-E72D297353CC}">
                <c16:uniqueId val="{0000000A-D365-8E4A-802C-C9528D96EB77}"/>
              </c:ext>
            </c:extLst>
          </c:dPt>
          <c:dLbls>
            <c:delete val="1"/>
          </c:dLbls>
          <c:cat>
            <c:strRef>
              <c:f>Sheet1!$A$2:$A$7</c:f>
              <c:strCache>
                <c:ptCount val="6"/>
                <c:pt idx="0">
                  <c:v>Hygienia, 45 %</c:v>
                </c:pt>
                <c:pt idx="1">
                  <c:v>WC:n huuhtelu, 15 %</c:v>
                </c:pt>
                <c:pt idx="2">
                  <c:v>Pyykinpesu, 15 %</c:v>
                </c:pt>
                <c:pt idx="3">
                  <c:v>Keittiö, 17,5 %</c:v>
                </c:pt>
                <c:pt idx="5">
                  <c:v>Muu kulutus, 7,5 %</c:v>
                </c:pt>
              </c:strCache>
            </c:strRef>
          </c:cat>
          <c:val>
            <c:numRef>
              <c:f>Sheet1!$B$2:$B$7</c:f>
              <c:numCache>
                <c:formatCode>General</c:formatCode>
                <c:ptCount val="6"/>
                <c:pt idx="0">
                  <c:v>45</c:v>
                </c:pt>
                <c:pt idx="1">
                  <c:v>15</c:v>
                </c:pt>
                <c:pt idx="2">
                  <c:v>15</c:v>
                </c:pt>
                <c:pt idx="3">
                  <c:v>17.5</c:v>
                </c:pt>
                <c:pt idx="5">
                  <c:v>7.5</c:v>
                </c:pt>
              </c:numCache>
            </c:numRef>
          </c:val>
          <c:extLst>
            <c:ext xmlns:c16="http://schemas.microsoft.com/office/drawing/2014/chart" uri="{C3380CC4-5D6E-409C-BE32-E72D297353CC}">
              <c16:uniqueId val="{0000000B-D365-8E4A-802C-C9528D96EB77}"/>
            </c:ext>
          </c:extLst>
        </c:ser>
        <c:dLbls>
          <c:showLegendKey val="0"/>
          <c:showVal val="1"/>
          <c:showCatName val="0"/>
          <c:showSerName val="0"/>
          <c:showPercent val="0"/>
          <c:showBubbleSize val="0"/>
          <c:showLeaderLines val="1"/>
        </c:dLbls>
        <c:firstSliceAng val="0"/>
      </c:pieChart>
      <c:spPr>
        <a:noFill/>
        <a:ln w="33989">
          <a:noFill/>
        </a:ln>
      </c:spPr>
    </c:plotArea>
    <c:legend>
      <c:legendPos val="r"/>
      <c:legendEntry>
        <c:idx val="4"/>
        <c:delete val="1"/>
      </c:legendEntry>
      <c:layout>
        <c:manualLayout>
          <c:xMode val="edge"/>
          <c:yMode val="edge"/>
          <c:x val="0.52742682603957725"/>
          <c:y val="0.32337945069537377"/>
          <c:w val="0.37804870983757655"/>
          <c:h val="0.46595490076320678"/>
        </c:manualLayout>
      </c:layout>
      <c:overlay val="0"/>
      <c:spPr>
        <a:noFill/>
        <a:ln w="33989">
          <a:noFill/>
        </a:ln>
      </c:spPr>
      <c:txPr>
        <a:bodyPr/>
        <a:lstStyle/>
        <a:p>
          <a:pPr>
            <a:defRPr sz="2000" b="0" i="0" u="none" strike="noStrike" baseline="0">
              <a:solidFill>
                <a:schemeClr val="tx1"/>
              </a:solidFill>
              <a:latin typeface="+mn-lt"/>
              <a:ea typeface="Verdana"/>
              <a:cs typeface="Verdana"/>
            </a:defRPr>
          </a:pPr>
          <a:endParaRPr lang="fi-FI"/>
        </a:p>
      </c:txPr>
    </c:legend>
    <c:plotVisOnly val="1"/>
    <c:dispBlanksAs val="zero"/>
    <c:showDLblsOverMax val="0"/>
  </c:chart>
  <c:spPr>
    <a:noFill/>
    <a:ln>
      <a:noFill/>
    </a:ln>
  </c:spPr>
  <c:txPr>
    <a:bodyPr/>
    <a:lstStyle/>
    <a:p>
      <a:pPr>
        <a:defRPr sz="1071" b="1" i="0" u="none" strike="noStrike" baseline="0">
          <a:solidFill>
            <a:schemeClr val="tx1"/>
          </a:solidFill>
          <a:latin typeface="Arial"/>
          <a:ea typeface="Arial"/>
          <a:cs typeface="Arial"/>
        </a:defRPr>
      </a:pPr>
      <a:endParaRPr lang="fi-FI"/>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0.19192</cdr:x>
      <cdr:y>0.66974</cdr:y>
    </cdr:from>
    <cdr:to>
      <cdr:x>0.24862</cdr:x>
      <cdr:y>0.79813</cdr:y>
    </cdr:to>
    <cdr:grpSp>
      <cdr:nvGrpSpPr>
        <cdr:cNvPr id="4" name="Ryhmä 3">
          <a:extLst xmlns:a="http://schemas.openxmlformats.org/drawingml/2006/main">
            <a:ext uri="{FF2B5EF4-FFF2-40B4-BE49-F238E27FC236}">
              <a16:creationId xmlns:a16="http://schemas.microsoft.com/office/drawing/2014/main" id="{FD1758CC-8A0B-0DD7-629B-8DB8E263E6CA}"/>
            </a:ext>
            <a:ext uri="{C183D7F6-B498-43B3-948B-1728B52AA6E4}">
              <adec:decorative xmlns:adec="http://schemas.microsoft.com/office/drawing/2017/decorative" val="1"/>
            </a:ext>
          </a:extLst>
        </cdr:cNvPr>
        <cdr:cNvGrpSpPr>
          <a:grpSpLocks xmlns:a="http://schemas.openxmlformats.org/drawingml/2006/main" noChangeAspect="1"/>
        </cdr:cNvGrpSpPr>
      </cdr:nvGrpSpPr>
      <cdr:grpSpPr>
        <a:xfrm xmlns:a="http://schemas.openxmlformats.org/drawingml/2006/main" rot="21443977">
          <a:off x="1987669" y="3632903"/>
          <a:ext cx="587228" cy="696433"/>
          <a:chOff x="4407016" y="-2825862"/>
          <a:chExt cx="2530475" cy="3351212"/>
        </a:xfrm>
        <a:solidFill xmlns:a="http://schemas.openxmlformats.org/drawingml/2006/main">
          <a:schemeClr val="bg1"/>
        </a:solidFill>
      </cdr:grpSpPr>
      <cdr:sp macro="" textlink="">
        <cdr:nvSpPr>
          <cdr:cNvPr id="5" name="Line 69">
            <a:extLst xmlns:a="http://schemas.openxmlformats.org/drawingml/2006/main">
              <a:ext uri="{FF2B5EF4-FFF2-40B4-BE49-F238E27FC236}">
                <a16:creationId xmlns:a16="http://schemas.microsoft.com/office/drawing/2014/main" id="{345D1483-47F2-F528-21DD-A3590380CAE0}"/>
              </a:ext>
            </a:extLst>
          </cdr:cNvPr>
          <cdr:cNvSpPr>
            <a:spLocks xmlns:a="http://schemas.openxmlformats.org/drawingml/2006/main" noChangeShapeType="1"/>
          </cdr:cNvSpPr>
        </cdr:nvSpPr>
        <cdr:spPr bwMode="auto">
          <a:xfrm xmlns:a="http://schemas.openxmlformats.org/drawingml/2006/main">
            <a:off x="6169141"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6" name="Line 70">
            <a:extLst xmlns:a="http://schemas.openxmlformats.org/drawingml/2006/main">
              <a:ext uri="{FF2B5EF4-FFF2-40B4-BE49-F238E27FC236}">
                <a16:creationId xmlns:a16="http://schemas.microsoft.com/office/drawing/2014/main" id="{6C1F34E8-2A50-8089-5BC6-C0D097B8D63A}"/>
              </a:ext>
            </a:extLst>
          </cdr:cNvPr>
          <cdr:cNvSpPr>
            <a:spLocks xmlns:a="http://schemas.openxmlformats.org/drawingml/2006/main" noChangeShapeType="1"/>
          </cdr:cNvSpPr>
        </cdr:nvSpPr>
        <cdr:spPr bwMode="auto">
          <a:xfrm xmlns:a="http://schemas.openxmlformats.org/drawingml/2006/main">
            <a:off x="5999278" y="-15082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7" name="Line 71">
            <a:extLst xmlns:a="http://schemas.openxmlformats.org/drawingml/2006/main">
              <a:ext uri="{FF2B5EF4-FFF2-40B4-BE49-F238E27FC236}">
                <a16:creationId xmlns:a16="http://schemas.microsoft.com/office/drawing/2014/main" id="{BD732A3D-F59B-8E75-091A-BAFF0230F10F}"/>
              </a:ext>
            </a:extLst>
          </cdr:cNvPr>
          <cdr:cNvSpPr>
            <a:spLocks xmlns:a="http://schemas.openxmlformats.org/drawingml/2006/main" noChangeShapeType="1"/>
          </cdr:cNvSpPr>
        </cdr:nvSpPr>
        <cdr:spPr bwMode="auto">
          <a:xfrm xmlns:a="http://schemas.openxmlformats.org/drawingml/2006/main">
            <a:off x="6300903"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8" name="Line 72">
            <a:extLst xmlns:a="http://schemas.openxmlformats.org/drawingml/2006/main">
              <a:ext uri="{FF2B5EF4-FFF2-40B4-BE49-F238E27FC236}">
                <a16:creationId xmlns:a16="http://schemas.microsoft.com/office/drawing/2014/main" id="{85DF9EBA-E6F5-72B2-F104-B81F2C162C58}"/>
              </a:ext>
            </a:extLst>
          </cdr:cNvPr>
          <cdr:cNvSpPr>
            <a:spLocks xmlns:a="http://schemas.openxmlformats.org/drawingml/2006/main" noChangeShapeType="1"/>
          </cdr:cNvSpPr>
        </cdr:nvSpPr>
        <cdr:spPr bwMode="auto">
          <a:xfrm xmlns:a="http://schemas.openxmlformats.org/drawingml/2006/main">
            <a:off x="6169141" y="-1659049"/>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9" name="Line 96">
            <a:extLst xmlns:a="http://schemas.openxmlformats.org/drawingml/2006/main">
              <a:ext uri="{FF2B5EF4-FFF2-40B4-BE49-F238E27FC236}">
                <a16:creationId xmlns:a16="http://schemas.microsoft.com/office/drawing/2014/main" id="{6E22E016-62C1-C932-312F-2042E5EAE7E3}"/>
              </a:ext>
            </a:extLst>
          </cdr:cNvPr>
          <cdr:cNvSpPr>
            <a:spLocks xmlns:a="http://schemas.openxmlformats.org/drawingml/2006/main" noChangeShapeType="1"/>
          </cdr:cNvSpPr>
        </cdr:nvSpPr>
        <cdr:spPr bwMode="auto">
          <a:xfrm xmlns:a="http://schemas.openxmlformats.org/drawingml/2006/main">
            <a:off x="6270741"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0" name="Line 97">
            <a:extLst xmlns:a="http://schemas.openxmlformats.org/drawingml/2006/main">
              <a:ext uri="{FF2B5EF4-FFF2-40B4-BE49-F238E27FC236}">
                <a16:creationId xmlns:a16="http://schemas.microsoft.com/office/drawing/2014/main" id="{AC9E4EFC-20C4-7CA0-BDA3-6138D2CEE682}"/>
              </a:ext>
            </a:extLst>
          </cdr:cNvPr>
          <cdr:cNvSpPr>
            <a:spLocks xmlns:a="http://schemas.openxmlformats.org/drawingml/2006/main" noChangeShapeType="1"/>
          </cdr:cNvSpPr>
        </cdr:nvSpPr>
        <cdr:spPr bwMode="auto">
          <a:xfrm xmlns:a="http://schemas.openxmlformats.org/drawingml/2006/main">
            <a:off x="6102466" y="-15479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1" name="Line 98">
            <a:extLst xmlns:a="http://schemas.openxmlformats.org/drawingml/2006/main">
              <a:ext uri="{FF2B5EF4-FFF2-40B4-BE49-F238E27FC236}">
                <a16:creationId xmlns:a16="http://schemas.microsoft.com/office/drawing/2014/main" id="{E5A36441-56B8-3B32-DA57-7190E6F1AFCE}"/>
              </a:ext>
            </a:extLst>
          </cdr:cNvPr>
          <cdr:cNvSpPr>
            <a:spLocks xmlns:a="http://schemas.openxmlformats.org/drawingml/2006/main" noChangeShapeType="1"/>
          </cdr:cNvSpPr>
        </cdr:nvSpPr>
        <cdr:spPr bwMode="auto">
          <a:xfrm xmlns:a="http://schemas.openxmlformats.org/drawingml/2006/main">
            <a:off x="6402504"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2" name="Line 99">
            <a:extLst xmlns:a="http://schemas.openxmlformats.org/drawingml/2006/main">
              <a:ext uri="{FF2B5EF4-FFF2-40B4-BE49-F238E27FC236}">
                <a16:creationId xmlns:a16="http://schemas.microsoft.com/office/drawing/2014/main" id="{24AA5F9A-4A2B-8924-1D98-42623BDBF677}"/>
              </a:ext>
            </a:extLst>
          </cdr:cNvPr>
          <cdr:cNvSpPr>
            <a:spLocks xmlns:a="http://schemas.openxmlformats.org/drawingml/2006/main" noChangeShapeType="1"/>
          </cdr:cNvSpPr>
        </cdr:nvSpPr>
        <cdr:spPr bwMode="auto">
          <a:xfrm xmlns:a="http://schemas.openxmlformats.org/drawingml/2006/main">
            <a:off x="6270741" y="-16987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3" name="Line 106">
            <a:extLst xmlns:a="http://schemas.openxmlformats.org/drawingml/2006/main">
              <a:ext uri="{FF2B5EF4-FFF2-40B4-BE49-F238E27FC236}">
                <a16:creationId xmlns:a16="http://schemas.microsoft.com/office/drawing/2014/main" id="{91B6B1F7-D2C6-0E46-E3C4-E9C3230D6268}"/>
              </a:ext>
            </a:extLst>
          </cdr:cNvPr>
          <cdr:cNvSpPr>
            <a:spLocks xmlns:a="http://schemas.openxmlformats.org/drawingml/2006/main" noChangeShapeType="1"/>
          </cdr:cNvSpPr>
        </cdr:nvSpPr>
        <cdr:spPr bwMode="auto">
          <a:xfrm xmlns:a="http://schemas.openxmlformats.org/drawingml/2006/main">
            <a:off x="5913553"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4" name="Line 107">
            <a:extLst xmlns:a="http://schemas.openxmlformats.org/drawingml/2006/main">
              <a:ext uri="{FF2B5EF4-FFF2-40B4-BE49-F238E27FC236}">
                <a16:creationId xmlns:a16="http://schemas.microsoft.com/office/drawing/2014/main" id="{2CEC1071-14F8-0B92-A52C-0F2A6AB190F7}"/>
              </a:ext>
            </a:extLst>
          </cdr:cNvPr>
          <cdr:cNvSpPr>
            <a:spLocks xmlns:a="http://schemas.openxmlformats.org/drawingml/2006/main" noChangeShapeType="1"/>
          </cdr:cNvSpPr>
        </cdr:nvSpPr>
        <cdr:spPr bwMode="auto">
          <a:xfrm xmlns:a="http://schemas.openxmlformats.org/drawingml/2006/main">
            <a:off x="5745278" y="-1587612"/>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5" name="Line 108">
            <a:extLst xmlns:a="http://schemas.openxmlformats.org/drawingml/2006/main">
              <a:ext uri="{FF2B5EF4-FFF2-40B4-BE49-F238E27FC236}">
                <a16:creationId xmlns:a16="http://schemas.microsoft.com/office/drawing/2014/main" id="{8AB54C7A-7386-6A6A-99A8-BD8FA6264938}"/>
              </a:ext>
            </a:extLst>
          </cdr:cNvPr>
          <cdr:cNvSpPr>
            <a:spLocks xmlns:a="http://schemas.openxmlformats.org/drawingml/2006/main" noChangeShapeType="1"/>
          </cdr:cNvSpPr>
        </cdr:nvSpPr>
        <cdr:spPr bwMode="auto">
          <a:xfrm xmlns:a="http://schemas.openxmlformats.org/drawingml/2006/main">
            <a:off x="6045316"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6" name="Line 109">
            <a:extLst xmlns:a="http://schemas.openxmlformats.org/drawingml/2006/main">
              <a:ext uri="{FF2B5EF4-FFF2-40B4-BE49-F238E27FC236}">
                <a16:creationId xmlns:a16="http://schemas.microsoft.com/office/drawing/2014/main" id="{E81CEFCC-1F46-0BF1-8586-6186282D8C8D}"/>
              </a:ext>
            </a:extLst>
          </cdr:cNvPr>
          <cdr:cNvSpPr>
            <a:spLocks xmlns:a="http://schemas.openxmlformats.org/drawingml/2006/main" noChangeShapeType="1"/>
          </cdr:cNvSpPr>
        </cdr:nvSpPr>
        <cdr:spPr bwMode="auto">
          <a:xfrm xmlns:a="http://schemas.openxmlformats.org/drawingml/2006/main">
            <a:off x="5913553" y="-1736837"/>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7" name="Line 116">
            <a:extLst xmlns:a="http://schemas.openxmlformats.org/drawingml/2006/main">
              <a:ext uri="{FF2B5EF4-FFF2-40B4-BE49-F238E27FC236}">
                <a16:creationId xmlns:a16="http://schemas.microsoft.com/office/drawing/2014/main" id="{F49D5EEE-864D-E60C-AC51-6B7E12CFED1F}"/>
              </a:ext>
            </a:extLst>
          </cdr:cNvPr>
          <cdr:cNvSpPr>
            <a:spLocks xmlns:a="http://schemas.openxmlformats.org/drawingml/2006/main" noChangeShapeType="1"/>
          </cdr:cNvSpPr>
        </cdr:nvSpPr>
        <cdr:spPr bwMode="auto">
          <a:xfrm xmlns:a="http://schemas.openxmlformats.org/drawingml/2006/main">
            <a:off x="5989753"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8" name="Line 117">
            <a:extLst xmlns:a="http://schemas.openxmlformats.org/drawingml/2006/main">
              <a:ext uri="{FF2B5EF4-FFF2-40B4-BE49-F238E27FC236}">
                <a16:creationId xmlns:a16="http://schemas.microsoft.com/office/drawing/2014/main" id="{70F47A26-EFDE-4662-ED51-E0FD01020F51}"/>
              </a:ext>
            </a:extLst>
          </cdr:cNvPr>
          <cdr:cNvSpPr>
            <a:spLocks xmlns:a="http://schemas.openxmlformats.org/drawingml/2006/main" noChangeShapeType="1"/>
          </cdr:cNvSpPr>
        </cdr:nvSpPr>
        <cdr:spPr bwMode="auto">
          <a:xfrm xmlns:a="http://schemas.openxmlformats.org/drawingml/2006/main">
            <a:off x="5821478" y="-1727312"/>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19" name="Line 118">
            <a:extLst xmlns:a="http://schemas.openxmlformats.org/drawingml/2006/main">
              <a:ext uri="{FF2B5EF4-FFF2-40B4-BE49-F238E27FC236}">
                <a16:creationId xmlns:a16="http://schemas.microsoft.com/office/drawing/2014/main" id="{EB99EDFB-44B9-304A-416D-484A712A68B0}"/>
              </a:ext>
            </a:extLst>
          </cdr:cNvPr>
          <cdr:cNvSpPr>
            <a:spLocks xmlns:a="http://schemas.openxmlformats.org/drawingml/2006/main" noChangeShapeType="1"/>
          </cdr:cNvSpPr>
        </cdr:nvSpPr>
        <cdr:spPr bwMode="auto">
          <a:xfrm xmlns:a="http://schemas.openxmlformats.org/drawingml/2006/main">
            <a:off x="6121516"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0" name="Line 119">
            <a:extLst xmlns:a="http://schemas.openxmlformats.org/drawingml/2006/main">
              <a:ext uri="{FF2B5EF4-FFF2-40B4-BE49-F238E27FC236}">
                <a16:creationId xmlns:a16="http://schemas.microsoft.com/office/drawing/2014/main" id="{13B67A4E-6252-99D7-BB7F-14B1F86BAA74}"/>
              </a:ext>
            </a:extLst>
          </cdr:cNvPr>
          <cdr:cNvSpPr>
            <a:spLocks xmlns:a="http://schemas.openxmlformats.org/drawingml/2006/main" noChangeShapeType="1"/>
          </cdr:cNvSpPr>
        </cdr:nvSpPr>
        <cdr:spPr bwMode="auto">
          <a:xfrm xmlns:a="http://schemas.openxmlformats.org/drawingml/2006/main">
            <a:off x="5989753" y="-1878125"/>
            <a:ext cx="0" cy="0"/>
          </a:xfrm>
          <a:prstGeom xmlns:a="http://schemas.openxmlformats.org/drawingml/2006/main" prst="line">
            <a:avLst/>
          </a:prstGeom>
          <a:grpFill xmlns:a="http://schemas.openxmlformats.org/drawingml/2006/main"/>
          <a:ln xmlns:a="http://schemas.openxmlformats.org/drawingml/2006/main" w="30163" cap="flat">
            <a:solidFill>
              <a:srgbClr val="FFFFFF"/>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1" name="Freeform 120">
            <a:extLst xmlns:a="http://schemas.openxmlformats.org/drawingml/2006/main">
              <a:ext uri="{FF2B5EF4-FFF2-40B4-BE49-F238E27FC236}">
                <a16:creationId xmlns:a16="http://schemas.microsoft.com/office/drawing/2014/main" id="{F469DD17-28F0-2FA7-68D2-D60A2B219EE4}"/>
              </a:ext>
            </a:extLst>
          </cdr:cNvPr>
          <cdr:cNvSpPr>
            <a:spLocks xmlns:a="http://schemas.openxmlformats.org/drawingml/2006/main"/>
          </cdr:cNvSpPr>
        </cdr:nvSpPr>
        <cdr:spPr bwMode="auto">
          <a:xfrm xmlns:a="http://schemas.openxmlformats.org/drawingml/2006/main">
            <a:off x="4580053" y="-903400"/>
            <a:ext cx="2357438" cy="1428750"/>
          </a:xfrm>
          <a:custGeom xmlns:a="http://schemas.openxmlformats.org/drawingml/2006/main">
            <a:avLst/>
            <a:gdLst>
              <a:gd name="T0" fmla="*/ 627 w 627"/>
              <a:gd name="T1" fmla="*/ 71 h 380"/>
              <a:gd name="T2" fmla="*/ 581 w 627"/>
              <a:gd name="T3" fmla="*/ 160 h 380"/>
              <a:gd name="T4" fmla="*/ 465 w 627"/>
              <a:gd name="T5" fmla="*/ 229 h 380"/>
              <a:gd name="T6" fmla="*/ 391 w 627"/>
              <a:gd name="T7" fmla="*/ 364 h 380"/>
              <a:gd name="T8" fmla="*/ 206 w 627"/>
              <a:gd name="T9" fmla="*/ 361 h 380"/>
              <a:gd name="T10" fmla="*/ 107 w 627"/>
              <a:gd name="T11" fmla="*/ 223 h 380"/>
              <a:gd name="T12" fmla="*/ 93 w 627"/>
              <a:gd name="T13" fmla="*/ 79 h 380"/>
              <a:gd name="T14" fmla="*/ 0 w 627"/>
              <a:gd name="T15" fmla="*/ 25 h 380"/>
              <a:gd name="T16" fmla="*/ 0 w 627"/>
              <a:gd name="T17" fmla="*/ 24 h 380"/>
              <a:gd name="T18" fmla="*/ 66 w 627"/>
              <a:gd name="T19" fmla="*/ 22 h 380"/>
              <a:gd name="T20" fmla="*/ 113 w 627"/>
              <a:gd name="T21" fmla="*/ 0 h 380"/>
              <a:gd name="T22" fmla="*/ 373 w 627"/>
              <a:gd name="T23" fmla="*/ 151 h 380"/>
              <a:gd name="T24" fmla="*/ 401 w 627"/>
              <a:gd name="T25" fmla="*/ 151 h 380"/>
              <a:gd name="T26" fmla="*/ 627 w 627"/>
              <a:gd name="T27" fmla="*/ 7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7" h="380">
                <a:moveTo>
                  <a:pt x="627" y="71"/>
                </a:moveTo>
                <a:cubicBezTo>
                  <a:pt x="623" y="105"/>
                  <a:pt x="612" y="137"/>
                  <a:pt x="581" y="160"/>
                </a:cubicBezTo>
                <a:cubicBezTo>
                  <a:pt x="548" y="186"/>
                  <a:pt x="479" y="191"/>
                  <a:pt x="465" y="229"/>
                </a:cubicBezTo>
                <a:cubicBezTo>
                  <a:pt x="455" y="259"/>
                  <a:pt x="537" y="328"/>
                  <a:pt x="391" y="364"/>
                </a:cubicBezTo>
                <a:cubicBezTo>
                  <a:pt x="366" y="370"/>
                  <a:pt x="292" y="380"/>
                  <a:pt x="206" y="361"/>
                </a:cubicBezTo>
                <a:cubicBezTo>
                  <a:pt x="115" y="340"/>
                  <a:pt x="38" y="268"/>
                  <a:pt x="107" y="223"/>
                </a:cubicBezTo>
                <a:cubicBezTo>
                  <a:pt x="147" y="198"/>
                  <a:pt x="156" y="101"/>
                  <a:pt x="93" y="79"/>
                </a:cubicBezTo>
                <a:cubicBezTo>
                  <a:pt x="48" y="63"/>
                  <a:pt x="11" y="52"/>
                  <a:pt x="0" y="25"/>
                </a:cubicBezTo>
                <a:cubicBezTo>
                  <a:pt x="0" y="24"/>
                  <a:pt x="0" y="24"/>
                  <a:pt x="0" y="24"/>
                </a:cubicBezTo>
                <a:cubicBezTo>
                  <a:pt x="66" y="22"/>
                  <a:pt x="66" y="22"/>
                  <a:pt x="66" y="22"/>
                </a:cubicBezTo>
                <a:cubicBezTo>
                  <a:pt x="85" y="22"/>
                  <a:pt x="101" y="13"/>
                  <a:pt x="113" y="0"/>
                </a:cubicBezTo>
                <a:cubicBezTo>
                  <a:pt x="114" y="76"/>
                  <a:pt x="229" y="143"/>
                  <a:pt x="373" y="151"/>
                </a:cubicBezTo>
                <a:cubicBezTo>
                  <a:pt x="383" y="151"/>
                  <a:pt x="392" y="151"/>
                  <a:pt x="401" y="151"/>
                </a:cubicBezTo>
                <a:cubicBezTo>
                  <a:pt x="506" y="151"/>
                  <a:pt x="592" y="119"/>
                  <a:pt x="627" y="71"/>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2" name="Freeform 121">
            <a:extLst xmlns:a="http://schemas.openxmlformats.org/drawingml/2006/main">
              <a:ext uri="{FF2B5EF4-FFF2-40B4-BE49-F238E27FC236}">
                <a16:creationId xmlns:a16="http://schemas.microsoft.com/office/drawing/2014/main" id="{97BF8CBC-11B4-457B-C48C-EA63CA10645C}"/>
              </a:ext>
            </a:extLst>
          </cdr:cNvPr>
          <cdr:cNvSpPr>
            <a:spLocks xmlns:a="http://schemas.openxmlformats.org/drawingml/2006/main"/>
          </cdr:cNvSpPr>
        </cdr:nvSpPr>
        <cdr:spPr bwMode="auto">
          <a:xfrm xmlns:a="http://schemas.openxmlformats.org/drawingml/2006/main">
            <a:off x="4621328" y="-2825862"/>
            <a:ext cx="958850" cy="1820862"/>
          </a:xfrm>
          <a:custGeom xmlns:a="http://schemas.openxmlformats.org/drawingml/2006/main">
            <a:avLst/>
            <a:gdLst>
              <a:gd name="T0" fmla="*/ 255 w 255"/>
              <a:gd name="T1" fmla="*/ 382 h 484"/>
              <a:gd name="T2" fmla="*/ 147 w 255"/>
              <a:gd name="T3" fmla="*/ 462 h 484"/>
              <a:gd name="T4" fmla="*/ 118 w 255"/>
              <a:gd name="T5" fmla="*/ 484 h 484"/>
              <a:gd name="T6" fmla="*/ 121 w 255"/>
              <a:gd name="T7" fmla="*/ 458 h 484"/>
              <a:gd name="T8" fmla="*/ 121 w 255"/>
              <a:gd name="T9" fmla="*/ 458 h 484"/>
              <a:gd name="T10" fmla="*/ 97 w 255"/>
              <a:gd name="T11" fmla="*/ 107 h 484"/>
              <a:gd name="T12" fmla="*/ 28 w 255"/>
              <a:gd name="T13" fmla="*/ 36 h 484"/>
              <a:gd name="T14" fmla="*/ 0 w 255"/>
              <a:gd name="T15" fmla="*/ 36 h 484"/>
              <a:gd name="T16" fmla="*/ 0 w 255"/>
              <a:gd name="T17" fmla="*/ 36 h 484"/>
              <a:gd name="T18" fmla="*/ 159 w 255"/>
              <a:gd name="T19" fmla="*/ 1 h 484"/>
              <a:gd name="T20" fmla="*/ 169 w 255"/>
              <a:gd name="T21" fmla="*/ 0 h 484"/>
              <a:gd name="T22" fmla="*/ 233 w 255"/>
              <a:gd name="T23" fmla="*/ 66 h 484"/>
              <a:gd name="T24" fmla="*/ 254 w 255"/>
              <a:gd name="T25" fmla="*/ 375 h 484"/>
              <a:gd name="T26" fmla="*/ 255 w 255"/>
              <a:gd name="T27" fmla="*/ 382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5" h="484">
                <a:moveTo>
                  <a:pt x="255" y="382"/>
                </a:moveTo>
                <a:cubicBezTo>
                  <a:pt x="147" y="462"/>
                  <a:pt x="147" y="462"/>
                  <a:pt x="147" y="462"/>
                </a:cubicBezTo>
                <a:cubicBezTo>
                  <a:pt x="118" y="484"/>
                  <a:pt x="118" y="484"/>
                  <a:pt x="118" y="484"/>
                </a:cubicBezTo>
                <a:cubicBezTo>
                  <a:pt x="120" y="476"/>
                  <a:pt x="122" y="467"/>
                  <a:pt x="121" y="458"/>
                </a:cubicBezTo>
                <a:cubicBezTo>
                  <a:pt x="121" y="458"/>
                  <a:pt x="121" y="458"/>
                  <a:pt x="121" y="458"/>
                </a:cubicBezTo>
                <a:cubicBezTo>
                  <a:pt x="97" y="107"/>
                  <a:pt x="97" y="107"/>
                  <a:pt x="97" y="107"/>
                </a:cubicBezTo>
                <a:cubicBezTo>
                  <a:pt x="96" y="68"/>
                  <a:pt x="65" y="36"/>
                  <a:pt x="28" y="36"/>
                </a:cubicBezTo>
                <a:cubicBezTo>
                  <a:pt x="0" y="36"/>
                  <a:pt x="0" y="36"/>
                  <a:pt x="0" y="36"/>
                </a:cubicBezTo>
                <a:cubicBezTo>
                  <a:pt x="0" y="36"/>
                  <a:pt x="0" y="36"/>
                  <a:pt x="0" y="36"/>
                </a:cubicBezTo>
                <a:cubicBezTo>
                  <a:pt x="0" y="36"/>
                  <a:pt x="116" y="4"/>
                  <a:pt x="159" y="1"/>
                </a:cubicBezTo>
                <a:cubicBezTo>
                  <a:pt x="162" y="0"/>
                  <a:pt x="166" y="0"/>
                  <a:pt x="169" y="0"/>
                </a:cubicBezTo>
                <a:cubicBezTo>
                  <a:pt x="209" y="0"/>
                  <a:pt x="227" y="24"/>
                  <a:pt x="233" y="66"/>
                </a:cubicBezTo>
                <a:cubicBezTo>
                  <a:pt x="235" y="83"/>
                  <a:pt x="247" y="317"/>
                  <a:pt x="254" y="375"/>
                </a:cubicBezTo>
                <a:cubicBezTo>
                  <a:pt x="254" y="377"/>
                  <a:pt x="255" y="380"/>
                  <a:pt x="255" y="382"/>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3" name="Freeform 122">
            <a:extLst xmlns:a="http://schemas.openxmlformats.org/drawingml/2006/main">
              <a:ext uri="{FF2B5EF4-FFF2-40B4-BE49-F238E27FC236}">
                <a16:creationId xmlns:a16="http://schemas.microsoft.com/office/drawing/2014/main" id="{2FD2E699-28AB-A5BC-5766-88A9064F492F}"/>
              </a:ext>
            </a:extLst>
          </cdr:cNvPr>
          <cdr:cNvSpPr>
            <a:spLocks xmlns:a="http://schemas.openxmlformats.org/drawingml/2006/main"/>
          </cdr:cNvSpPr>
        </cdr:nvSpPr>
        <cdr:spPr bwMode="auto">
          <a:xfrm xmlns:a="http://schemas.openxmlformats.org/drawingml/2006/main">
            <a:off x="4407016" y="-2581387"/>
            <a:ext cx="560388" cy="1658937"/>
          </a:xfrm>
          <a:custGeom xmlns:a="http://schemas.openxmlformats.org/drawingml/2006/main">
            <a:avLst/>
            <a:gdLst>
              <a:gd name="T0" fmla="*/ 149 w 149"/>
              <a:gd name="T1" fmla="*/ 394 h 441"/>
              <a:gd name="T2" fmla="*/ 141 w 149"/>
              <a:gd name="T3" fmla="*/ 421 h 441"/>
              <a:gd name="T4" fmla="*/ 127 w 149"/>
              <a:gd name="T5" fmla="*/ 434 h 441"/>
              <a:gd name="T6" fmla="*/ 111 w 149"/>
              <a:gd name="T7" fmla="*/ 439 h 441"/>
              <a:gd name="T8" fmla="*/ 41 w 149"/>
              <a:gd name="T9" fmla="*/ 441 h 441"/>
              <a:gd name="T10" fmla="*/ 40 w 149"/>
              <a:gd name="T11" fmla="*/ 441 h 441"/>
              <a:gd name="T12" fmla="*/ 37 w 149"/>
              <a:gd name="T13" fmla="*/ 441 h 441"/>
              <a:gd name="T14" fmla="*/ 0 w 149"/>
              <a:gd name="T15" fmla="*/ 399 h 441"/>
              <a:gd name="T16" fmla="*/ 7 w 149"/>
              <a:gd name="T17" fmla="*/ 46 h 441"/>
              <a:gd name="T18" fmla="*/ 45 w 149"/>
              <a:gd name="T19" fmla="*/ 1 h 441"/>
              <a:gd name="T20" fmla="*/ 46 w 149"/>
              <a:gd name="T21" fmla="*/ 1 h 441"/>
              <a:gd name="T22" fmla="*/ 62 w 149"/>
              <a:gd name="T23" fmla="*/ 1 h 441"/>
              <a:gd name="T24" fmla="*/ 85 w 149"/>
              <a:gd name="T25" fmla="*/ 0 h 441"/>
              <a:gd name="T26" fmla="*/ 124 w 149"/>
              <a:gd name="T27" fmla="*/ 43 h 441"/>
              <a:gd name="T28" fmla="*/ 148 w 149"/>
              <a:gd name="T29" fmla="*/ 389 h 441"/>
              <a:gd name="T30" fmla="*/ 149 w 149"/>
              <a:gd name="T31" fmla="*/ 39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441">
                <a:moveTo>
                  <a:pt x="149" y="394"/>
                </a:moveTo>
                <a:cubicBezTo>
                  <a:pt x="149" y="404"/>
                  <a:pt x="146" y="414"/>
                  <a:pt x="141" y="421"/>
                </a:cubicBezTo>
                <a:cubicBezTo>
                  <a:pt x="138" y="427"/>
                  <a:pt x="133" y="431"/>
                  <a:pt x="127" y="434"/>
                </a:cubicBezTo>
                <a:cubicBezTo>
                  <a:pt x="122" y="437"/>
                  <a:pt x="117" y="439"/>
                  <a:pt x="111" y="439"/>
                </a:cubicBezTo>
                <a:cubicBezTo>
                  <a:pt x="41" y="441"/>
                  <a:pt x="41" y="441"/>
                  <a:pt x="41" y="441"/>
                </a:cubicBezTo>
                <a:cubicBezTo>
                  <a:pt x="40" y="441"/>
                  <a:pt x="40" y="441"/>
                  <a:pt x="40" y="441"/>
                </a:cubicBezTo>
                <a:cubicBezTo>
                  <a:pt x="39" y="441"/>
                  <a:pt x="38" y="441"/>
                  <a:pt x="37" y="441"/>
                </a:cubicBezTo>
                <a:cubicBezTo>
                  <a:pt x="17" y="439"/>
                  <a:pt x="1" y="421"/>
                  <a:pt x="0" y="399"/>
                </a:cubicBezTo>
                <a:cubicBezTo>
                  <a:pt x="7" y="46"/>
                  <a:pt x="7" y="46"/>
                  <a:pt x="7" y="46"/>
                </a:cubicBezTo>
                <a:cubicBezTo>
                  <a:pt x="6" y="22"/>
                  <a:pt x="23" y="2"/>
                  <a:pt x="45" y="1"/>
                </a:cubicBezTo>
                <a:cubicBezTo>
                  <a:pt x="46" y="1"/>
                  <a:pt x="46" y="1"/>
                  <a:pt x="46" y="1"/>
                </a:cubicBezTo>
                <a:cubicBezTo>
                  <a:pt x="62" y="1"/>
                  <a:pt x="62" y="1"/>
                  <a:pt x="62" y="1"/>
                </a:cubicBezTo>
                <a:cubicBezTo>
                  <a:pt x="85" y="0"/>
                  <a:pt x="85" y="0"/>
                  <a:pt x="85" y="0"/>
                </a:cubicBezTo>
                <a:cubicBezTo>
                  <a:pt x="106" y="0"/>
                  <a:pt x="124" y="19"/>
                  <a:pt x="124" y="43"/>
                </a:cubicBezTo>
                <a:cubicBezTo>
                  <a:pt x="148" y="389"/>
                  <a:pt x="148" y="389"/>
                  <a:pt x="148" y="389"/>
                </a:cubicBezTo>
                <a:lnTo>
                  <a:pt x="149" y="394"/>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4" name="Line 123">
            <a:extLst xmlns:a="http://schemas.openxmlformats.org/drawingml/2006/main">
              <a:ext uri="{FF2B5EF4-FFF2-40B4-BE49-F238E27FC236}">
                <a16:creationId xmlns:a16="http://schemas.microsoft.com/office/drawing/2014/main" id="{14E72A25-6B0F-A704-2081-08984700E8BE}"/>
              </a:ext>
            </a:extLst>
          </cdr:cNvPr>
          <cdr:cNvSpPr>
            <a:spLocks xmlns:a="http://schemas.openxmlformats.org/drawingml/2006/main" noChangeShapeType="1"/>
          </cdr:cNvSpPr>
        </cdr:nvSpPr>
        <cdr:spPr bwMode="auto">
          <a:xfrm xmlns:a="http://schemas.openxmlformats.org/drawingml/2006/main">
            <a:off x="5637328" y="-1303450"/>
            <a:ext cx="0" cy="0"/>
          </a:xfrm>
          <a:prstGeom xmlns:a="http://schemas.openxmlformats.org/drawingml/2006/main" prst="line">
            <a:avLst/>
          </a:pr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5" name="Line 124">
            <a:extLst xmlns:a="http://schemas.openxmlformats.org/drawingml/2006/main">
              <a:ext uri="{FF2B5EF4-FFF2-40B4-BE49-F238E27FC236}">
                <a16:creationId xmlns:a16="http://schemas.microsoft.com/office/drawing/2014/main" id="{EE19BE0F-1DB9-34D0-82B9-2036E4CD166C}"/>
              </a:ext>
            </a:extLst>
          </cdr:cNvPr>
          <cdr:cNvSpPr>
            <a:spLocks xmlns:a="http://schemas.openxmlformats.org/drawingml/2006/main" noChangeShapeType="1"/>
          </cdr:cNvSpPr>
        </cdr:nvSpPr>
        <cdr:spPr bwMode="auto">
          <a:xfrm xmlns:a="http://schemas.openxmlformats.org/drawingml/2006/main">
            <a:off x="5637328" y="-1303450"/>
            <a:ext cx="0" cy="0"/>
          </a:xfrm>
          <a:prstGeom xmlns:a="http://schemas.openxmlformats.org/drawingml/2006/main" prst="line">
            <a:avLst/>
          </a:prstGeom>
          <a:grpFill xmlns:a="http://schemas.openxmlformats.org/drawingml/2006/main"/>
          <a:ln xmlns:a="http://schemas.openxmlformats.org/drawingml/2006/main" w="14288" cap="flat">
            <a:solidFill>
              <a:srgbClr val="9A9A9A"/>
            </a:solidFill>
            <a:prstDash val="solid"/>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6" name="Freeform 125">
            <a:extLst xmlns:a="http://schemas.openxmlformats.org/drawingml/2006/main">
              <a:ext uri="{FF2B5EF4-FFF2-40B4-BE49-F238E27FC236}">
                <a16:creationId xmlns:a16="http://schemas.microsoft.com/office/drawing/2014/main" id="{7D7CBE1F-7D15-94A1-FD98-3B2773304574}"/>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7 w 7"/>
              <a:gd name="T1" fmla="*/ 0 h 3"/>
              <a:gd name="T2" fmla="*/ 2 w 7"/>
              <a:gd name="T3" fmla="*/ 3 h 3"/>
              <a:gd name="T4" fmla="*/ 0 w 7"/>
              <a:gd name="T5" fmla="*/ 3 h 3"/>
              <a:gd name="T6" fmla="*/ 7 w 7"/>
              <a:gd name="T7" fmla="*/ 0 h 3"/>
            </a:gdLst>
            <a:ahLst/>
            <a:cxnLst>
              <a:cxn ang="0">
                <a:pos x="T0" y="T1"/>
              </a:cxn>
              <a:cxn ang="0">
                <a:pos x="T2" y="T3"/>
              </a:cxn>
              <a:cxn ang="0">
                <a:pos x="T4" y="T5"/>
              </a:cxn>
              <a:cxn ang="0">
                <a:pos x="T6" y="T7"/>
              </a:cxn>
            </a:cxnLst>
            <a:rect l="0" t="0" r="r" b="b"/>
            <a:pathLst>
              <a:path w="7" h="3">
                <a:moveTo>
                  <a:pt x="7" y="0"/>
                </a:moveTo>
                <a:cubicBezTo>
                  <a:pt x="2" y="3"/>
                  <a:pt x="2" y="3"/>
                  <a:pt x="2" y="3"/>
                </a:cubicBezTo>
                <a:cubicBezTo>
                  <a:pt x="2" y="3"/>
                  <a:pt x="1" y="3"/>
                  <a:pt x="0" y="3"/>
                </a:cubicBezTo>
                <a:cubicBezTo>
                  <a:pt x="3" y="2"/>
                  <a:pt x="4" y="1"/>
                  <a:pt x="7" y="0"/>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7" name="Freeform 126">
            <a:extLst xmlns:a="http://schemas.openxmlformats.org/drawingml/2006/main">
              <a:ext uri="{FF2B5EF4-FFF2-40B4-BE49-F238E27FC236}">
                <a16:creationId xmlns:a16="http://schemas.microsoft.com/office/drawing/2014/main" id="{51E37758-82C8-8A51-16EB-D99F5C0E98A3}"/>
              </a:ext>
            </a:extLst>
          </cdr:cNvPr>
          <cdr:cNvSpPr>
            <a:spLocks xmlns:a="http://schemas.openxmlformats.org/drawingml/2006/main"/>
          </cdr:cNvSpPr>
        </cdr:nvSpPr>
        <cdr:spPr bwMode="auto">
          <a:xfrm xmlns:a="http://schemas.openxmlformats.org/drawingml/2006/main">
            <a:off x="5167428" y="-1362187"/>
            <a:ext cx="1720850" cy="865187"/>
          </a:xfrm>
          <a:custGeom xmlns:a="http://schemas.openxmlformats.org/drawingml/2006/main">
            <a:avLst/>
            <a:gdLst>
              <a:gd name="T0" fmla="*/ 458 w 458"/>
              <a:gd name="T1" fmla="*/ 123 h 230"/>
              <a:gd name="T2" fmla="*/ 456 w 458"/>
              <a:gd name="T3" fmla="*/ 135 h 230"/>
              <a:gd name="T4" fmla="*/ 227 w 458"/>
              <a:gd name="T5" fmla="*/ 226 h 230"/>
              <a:gd name="T6" fmla="*/ 0 w 458"/>
              <a:gd name="T7" fmla="*/ 112 h 230"/>
              <a:gd name="T8" fmla="*/ 43 w 458"/>
              <a:gd name="T9" fmla="*/ 79 h 230"/>
              <a:gd name="T10" fmla="*/ 48 w 458"/>
              <a:gd name="T11" fmla="*/ 76 h 230"/>
              <a:gd name="T12" fmla="*/ 120 w 458"/>
              <a:gd name="T13" fmla="*/ 23 h 230"/>
              <a:gd name="T14" fmla="*/ 135 w 458"/>
              <a:gd name="T15" fmla="*/ 11 h 230"/>
              <a:gd name="T16" fmla="*/ 140 w 458"/>
              <a:gd name="T17" fmla="*/ 7 h 230"/>
              <a:gd name="T18" fmla="*/ 231 w 458"/>
              <a:gd name="T19" fmla="*/ 1 h 230"/>
              <a:gd name="T20" fmla="*/ 308 w 458"/>
              <a:gd name="T21" fmla="*/ 11 h 230"/>
              <a:gd name="T22" fmla="*/ 319 w 458"/>
              <a:gd name="T23" fmla="*/ 14 h 230"/>
              <a:gd name="T24" fmla="*/ 319 w 458"/>
              <a:gd name="T25" fmla="*/ 14 h 230"/>
              <a:gd name="T26" fmla="*/ 337 w 458"/>
              <a:gd name="T27" fmla="*/ 19 h 230"/>
              <a:gd name="T28" fmla="*/ 348 w 458"/>
              <a:gd name="T29" fmla="*/ 22 h 230"/>
              <a:gd name="T30" fmla="*/ 357 w 458"/>
              <a:gd name="T31" fmla="*/ 25 h 230"/>
              <a:gd name="T32" fmla="*/ 447 w 458"/>
              <a:gd name="T33" fmla="*/ 87 h 230"/>
              <a:gd name="T34" fmla="*/ 458 w 458"/>
              <a:gd name="T35" fmla="*/ 1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230">
                <a:moveTo>
                  <a:pt x="458" y="123"/>
                </a:moveTo>
                <a:cubicBezTo>
                  <a:pt x="458" y="127"/>
                  <a:pt x="457" y="131"/>
                  <a:pt x="456" y="135"/>
                </a:cubicBezTo>
                <a:cubicBezTo>
                  <a:pt x="442" y="189"/>
                  <a:pt x="343" y="230"/>
                  <a:pt x="227" y="226"/>
                </a:cubicBezTo>
                <a:cubicBezTo>
                  <a:pt x="107" y="221"/>
                  <a:pt x="6" y="170"/>
                  <a:pt x="0" y="112"/>
                </a:cubicBezTo>
                <a:cubicBezTo>
                  <a:pt x="43" y="79"/>
                  <a:pt x="43" y="79"/>
                  <a:pt x="43" y="79"/>
                </a:cubicBezTo>
                <a:cubicBezTo>
                  <a:pt x="48" y="76"/>
                  <a:pt x="48" y="76"/>
                  <a:pt x="48" y="76"/>
                </a:cubicBezTo>
                <a:cubicBezTo>
                  <a:pt x="120" y="23"/>
                  <a:pt x="120" y="23"/>
                  <a:pt x="120" y="23"/>
                </a:cubicBezTo>
                <a:cubicBezTo>
                  <a:pt x="135" y="11"/>
                  <a:pt x="135" y="11"/>
                  <a:pt x="135" y="11"/>
                </a:cubicBezTo>
                <a:cubicBezTo>
                  <a:pt x="140" y="7"/>
                  <a:pt x="140" y="7"/>
                  <a:pt x="140" y="7"/>
                </a:cubicBezTo>
                <a:cubicBezTo>
                  <a:pt x="169" y="2"/>
                  <a:pt x="199" y="0"/>
                  <a:pt x="231" y="1"/>
                </a:cubicBezTo>
                <a:cubicBezTo>
                  <a:pt x="258" y="2"/>
                  <a:pt x="284" y="6"/>
                  <a:pt x="308" y="11"/>
                </a:cubicBezTo>
                <a:cubicBezTo>
                  <a:pt x="312" y="12"/>
                  <a:pt x="315" y="13"/>
                  <a:pt x="319" y="14"/>
                </a:cubicBezTo>
                <a:cubicBezTo>
                  <a:pt x="319" y="14"/>
                  <a:pt x="319" y="14"/>
                  <a:pt x="319" y="14"/>
                </a:cubicBezTo>
                <a:cubicBezTo>
                  <a:pt x="325" y="15"/>
                  <a:pt x="332" y="17"/>
                  <a:pt x="337" y="19"/>
                </a:cubicBezTo>
                <a:cubicBezTo>
                  <a:pt x="341" y="20"/>
                  <a:pt x="345" y="21"/>
                  <a:pt x="348" y="22"/>
                </a:cubicBezTo>
                <a:cubicBezTo>
                  <a:pt x="351" y="23"/>
                  <a:pt x="354" y="24"/>
                  <a:pt x="357" y="25"/>
                </a:cubicBezTo>
                <a:cubicBezTo>
                  <a:pt x="399" y="41"/>
                  <a:pt x="431" y="63"/>
                  <a:pt x="447" y="87"/>
                </a:cubicBezTo>
                <a:cubicBezTo>
                  <a:pt x="454" y="98"/>
                  <a:pt x="458" y="110"/>
                  <a:pt x="458" y="123"/>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8" name="Freeform 127">
            <a:extLst xmlns:a="http://schemas.openxmlformats.org/drawingml/2006/main">
              <a:ext uri="{FF2B5EF4-FFF2-40B4-BE49-F238E27FC236}">
                <a16:creationId xmlns:a16="http://schemas.microsoft.com/office/drawing/2014/main" id="{C99111D4-D3E8-8D45-95C1-CAEDC7AF2D9A}"/>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7 w 7"/>
              <a:gd name="T1" fmla="*/ 0 h 3"/>
              <a:gd name="T2" fmla="*/ 2 w 7"/>
              <a:gd name="T3" fmla="*/ 3 h 3"/>
              <a:gd name="T4" fmla="*/ 0 w 7"/>
              <a:gd name="T5" fmla="*/ 3 h 3"/>
              <a:gd name="T6" fmla="*/ 7 w 7"/>
              <a:gd name="T7" fmla="*/ 0 h 3"/>
            </a:gdLst>
            <a:ahLst/>
            <a:cxnLst>
              <a:cxn ang="0">
                <a:pos x="T0" y="T1"/>
              </a:cxn>
              <a:cxn ang="0">
                <a:pos x="T2" y="T3"/>
              </a:cxn>
              <a:cxn ang="0">
                <a:pos x="T4" y="T5"/>
              </a:cxn>
              <a:cxn ang="0">
                <a:pos x="T6" y="T7"/>
              </a:cxn>
            </a:cxnLst>
            <a:rect l="0" t="0" r="r" b="b"/>
            <a:pathLst>
              <a:path w="7" h="3">
                <a:moveTo>
                  <a:pt x="7" y="0"/>
                </a:moveTo>
                <a:cubicBezTo>
                  <a:pt x="2" y="3"/>
                  <a:pt x="2" y="3"/>
                  <a:pt x="2" y="3"/>
                </a:cubicBezTo>
                <a:cubicBezTo>
                  <a:pt x="2" y="3"/>
                  <a:pt x="1" y="3"/>
                  <a:pt x="0" y="3"/>
                </a:cubicBezTo>
                <a:cubicBezTo>
                  <a:pt x="3" y="2"/>
                  <a:pt x="4" y="1"/>
                  <a:pt x="7" y="0"/>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29" name="Freeform 128">
            <a:extLst xmlns:a="http://schemas.openxmlformats.org/drawingml/2006/main">
              <a:ext uri="{FF2B5EF4-FFF2-40B4-BE49-F238E27FC236}">
                <a16:creationId xmlns:a16="http://schemas.microsoft.com/office/drawing/2014/main" id="{7DA042E5-BB9A-B545-2EEF-FD9047F60E2D}"/>
              </a:ext>
            </a:extLst>
          </cdr:cNvPr>
          <cdr:cNvSpPr>
            <a:spLocks xmlns:a="http://schemas.openxmlformats.org/drawingml/2006/main"/>
          </cdr:cNvSpPr>
        </cdr:nvSpPr>
        <cdr:spPr bwMode="auto">
          <a:xfrm xmlns:a="http://schemas.openxmlformats.org/drawingml/2006/main">
            <a:off x="5321416" y="-1076437"/>
            <a:ext cx="25400" cy="11112"/>
          </a:xfrm>
          <a:custGeom xmlns:a="http://schemas.openxmlformats.org/drawingml/2006/main">
            <a:avLst/>
            <a:gdLst>
              <a:gd name="T0" fmla="*/ 0 w 7"/>
              <a:gd name="T1" fmla="*/ 3 h 3"/>
              <a:gd name="T2" fmla="*/ 2 w 7"/>
              <a:gd name="T3" fmla="*/ 3 h 3"/>
              <a:gd name="T4" fmla="*/ 7 w 7"/>
              <a:gd name="T5" fmla="*/ 0 h 3"/>
              <a:gd name="T6" fmla="*/ 0 w 7"/>
              <a:gd name="T7" fmla="*/ 3 h 3"/>
            </a:gdLst>
            <a:ahLst/>
            <a:cxnLst>
              <a:cxn ang="0">
                <a:pos x="T0" y="T1"/>
              </a:cxn>
              <a:cxn ang="0">
                <a:pos x="T2" y="T3"/>
              </a:cxn>
              <a:cxn ang="0">
                <a:pos x="T4" y="T5"/>
              </a:cxn>
              <a:cxn ang="0">
                <a:pos x="T6" y="T7"/>
              </a:cxn>
            </a:cxnLst>
            <a:rect l="0" t="0" r="r" b="b"/>
            <a:pathLst>
              <a:path w="7" h="3">
                <a:moveTo>
                  <a:pt x="0" y="3"/>
                </a:moveTo>
                <a:cubicBezTo>
                  <a:pt x="1" y="3"/>
                  <a:pt x="2" y="3"/>
                  <a:pt x="2" y="3"/>
                </a:cubicBezTo>
                <a:cubicBezTo>
                  <a:pt x="7" y="0"/>
                  <a:pt x="7" y="0"/>
                  <a:pt x="7" y="0"/>
                </a:cubicBezTo>
                <a:cubicBezTo>
                  <a:pt x="4" y="1"/>
                  <a:pt x="3" y="2"/>
                  <a:pt x="0" y="3"/>
                </a:cubicBez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grpSp>
  </cdr:relSizeAnchor>
  <cdr:relSizeAnchor xmlns:cdr="http://schemas.openxmlformats.org/drawingml/2006/chartDrawing">
    <cdr:from>
      <cdr:x>0.07803</cdr:x>
      <cdr:y>0.50391</cdr:y>
    </cdr:from>
    <cdr:to>
      <cdr:x>0.13097</cdr:x>
      <cdr:y>0.67891</cdr:y>
    </cdr:to>
    <cdr:grpSp>
      <cdr:nvGrpSpPr>
        <cdr:cNvPr id="2" name="Ryhmä 7">
          <a:extLst xmlns:a="http://schemas.openxmlformats.org/drawingml/2006/main">
            <a:ext uri="{FF2B5EF4-FFF2-40B4-BE49-F238E27FC236}">
              <a16:creationId xmlns:a16="http://schemas.microsoft.com/office/drawing/2014/main" id="{53C531A7-1D3D-FAC8-3F40-8D6AC5E2155A}"/>
            </a:ext>
            <a:ext uri="{C183D7F6-B498-43B3-948B-1728B52AA6E4}">
              <adec:decorative xmlns:adec="http://schemas.microsoft.com/office/drawing/2017/decorative" val="1"/>
            </a:ext>
          </a:extLst>
        </cdr:cNvPr>
        <cdr:cNvGrpSpPr/>
      </cdr:nvGrpSpPr>
      <cdr:grpSpPr>
        <a:xfrm xmlns:a="http://schemas.openxmlformats.org/drawingml/2006/main">
          <a:off x="808138" y="2733384"/>
          <a:ext cx="548287" cy="949261"/>
          <a:chOff x="11161546" y="1640750"/>
          <a:chExt cx="1141640" cy="1976727"/>
        </a:xfrm>
        <a:solidFill xmlns:a="http://schemas.openxmlformats.org/drawingml/2006/main">
          <a:schemeClr val="bg1"/>
        </a:solidFill>
      </cdr:grpSpPr>
      <cdr:sp macro="" textlink="">
        <cdr:nvSpPr>
          <cdr:cNvPr id="3" name="Freeform 2">
            <a:extLst xmlns:a="http://schemas.openxmlformats.org/drawingml/2006/main">
              <a:ext uri="{FF2B5EF4-FFF2-40B4-BE49-F238E27FC236}">
                <a16:creationId xmlns:a16="http://schemas.microsoft.com/office/drawing/2014/main" id="{CD64EEDD-CA1C-583D-C682-749ABE785E23}"/>
              </a:ext>
            </a:extLst>
          </cdr:cNvPr>
          <cdr:cNvSpPr>
            <a:spLocks xmlns:a="http://schemas.openxmlformats.org/drawingml/2006/main"/>
          </cdr:cNvSpPr>
        </cdr:nvSpPr>
        <cdr:spPr bwMode="auto">
          <a:xfrm xmlns:a="http://schemas.openxmlformats.org/drawingml/2006/main">
            <a:off x="11161546" y="2132289"/>
            <a:ext cx="348834" cy="491539"/>
          </a:xfrm>
          <a:custGeom xmlns:a="http://schemas.openxmlformats.org/drawingml/2006/main">
            <a:avLst/>
            <a:gdLst>
              <a:gd name="T0" fmla="*/ 130 w 132"/>
              <a:gd name="T1" fmla="*/ 0 h 186"/>
              <a:gd name="T2" fmla="*/ 10 w 132"/>
              <a:gd name="T3" fmla="*/ 128 h 186"/>
              <a:gd name="T4" fmla="*/ 10 w 132"/>
              <a:gd name="T5" fmla="*/ 128 h 186"/>
              <a:gd name="T6" fmla="*/ 6 w 132"/>
              <a:gd name="T7" fmla="*/ 134 h 186"/>
              <a:gd name="T8" fmla="*/ 2 w 132"/>
              <a:gd name="T9" fmla="*/ 140 h 186"/>
              <a:gd name="T10" fmla="*/ 0 w 132"/>
              <a:gd name="T11" fmla="*/ 146 h 186"/>
              <a:gd name="T12" fmla="*/ 0 w 132"/>
              <a:gd name="T13" fmla="*/ 154 h 186"/>
              <a:gd name="T14" fmla="*/ 2 w 132"/>
              <a:gd name="T15" fmla="*/ 160 h 186"/>
              <a:gd name="T16" fmla="*/ 4 w 132"/>
              <a:gd name="T17" fmla="*/ 166 h 186"/>
              <a:gd name="T18" fmla="*/ 6 w 132"/>
              <a:gd name="T19" fmla="*/ 172 h 186"/>
              <a:gd name="T20" fmla="*/ 12 w 132"/>
              <a:gd name="T21" fmla="*/ 178 h 186"/>
              <a:gd name="T22" fmla="*/ 12 w 132"/>
              <a:gd name="T23" fmla="*/ 178 h 186"/>
              <a:gd name="T24" fmla="*/ 16 w 132"/>
              <a:gd name="T25" fmla="*/ 182 h 186"/>
              <a:gd name="T26" fmla="*/ 22 w 132"/>
              <a:gd name="T27" fmla="*/ 184 h 186"/>
              <a:gd name="T28" fmla="*/ 34 w 132"/>
              <a:gd name="T29" fmla="*/ 186 h 186"/>
              <a:gd name="T30" fmla="*/ 34 w 132"/>
              <a:gd name="T31" fmla="*/ 186 h 186"/>
              <a:gd name="T32" fmla="*/ 42 w 132"/>
              <a:gd name="T33" fmla="*/ 186 h 186"/>
              <a:gd name="T34" fmla="*/ 48 w 132"/>
              <a:gd name="T35" fmla="*/ 184 h 186"/>
              <a:gd name="T36" fmla="*/ 54 w 132"/>
              <a:gd name="T37" fmla="*/ 180 h 186"/>
              <a:gd name="T38" fmla="*/ 60 w 132"/>
              <a:gd name="T39" fmla="*/ 176 h 186"/>
              <a:gd name="T40" fmla="*/ 124 w 132"/>
              <a:gd name="T41" fmla="*/ 108 h 186"/>
              <a:gd name="T42" fmla="*/ 124 w 132"/>
              <a:gd name="T43" fmla="*/ 108 h 186"/>
              <a:gd name="T44" fmla="*/ 126 w 132"/>
              <a:gd name="T45" fmla="*/ 96 h 186"/>
              <a:gd name="T46" fmla="*/ 130 w 132"/>
              <a:gd name="T47" fmla="*/ 84 h 186"/>
              <a:gd name="T48" fmla="*/ 132 w 132"/>
              <a:gd name="T49" fmla="*/ 66 h 186"/>
              <a:gd name="T50" fmla="*/ 132 w 132"/>
              <a:gd name="T51" fmla="*/ 48 h 186"/>
              <a:gd name="T52" fmla="*/ 132 w 132"/>
              <a:gd name="T53" fmla="*/ 48 h 186"/>
              <a:gd name="T54" fmla="*/ 132 w 132"/>
              <a:gd name="T55" fmla="*/ 20 h 186"/>
              <a:gd name="T56" fmla="*/ 130 w 132"/>
              <a:gd name="T57" fmla="*/ 0 h 186"/>
              <a:gd name="T58" fmla="*/ 130 w 132"/>
              <a:gd name="T5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186">
                <a:moveTo>
                  <a:pt x="130" y="0"/>
                </a:moveTo>
                <a:lnTo>
                  <a:pt x="10" y="128"/>
                </a:lnTo>
                <a:lnTo>
                  <a:pt x="10" y="128"/>
                </a:lnTo>
                <a:lnTo>
                  <a:pt x="6" y="134"/>
                </a:lnTo>
                <a:lnTo>
                  <a:pt x="2" y="140"/>
                </a:lnTo>
                <a:lnTo>
                  <a:pt x="0" y="146"/>
                </a:lnTo>
                <a:lnTo>
                  <a:pt x="0" y="154"/>
                </a:lnTo>
                <a:lnTo>
                  <a:pt x="2" y="160"/>
                </a:lnTo>
                <a:lnTo>
                  <a:pt x="4" y="166"/>
                </a:lnTo>
                <a:lnTo>
                  <a:pt x="6" y="172"/>
                </a:lnTo>
                <a:lnTo>
                  <a:pt x="12" y="178"/>
                </a:lnTo>
                <a:lnTo>
                  <a:pt x="12" y="178"/>
                </a:lnTo>
                <a:lnTo>
                  <a:pt x="16" y="182"/>
                </a:lnTo>
                <a:lnTo>
                  <a:pt x="22" y="184"/>
                </a:lnTo>
                <a:lnTo>
                  <a:pt x="34" y="186"/>
                </a:lnTo>
                <a:lnTo>
                  <a:pt x="34" y="186"/>
                </a:lnTo>
                <a:lnTo>
                  <a:pt x="42" y="186"/>
                </a:lnTo>
                <a:lnTo>
                  <a:pt x="48" y="184"/>
                </a:lnTo>
                <a:lnTo>
                  <a:pt x="54" y="180"/>
                </a:lnTo>
                <a:lnTo>
                  <a:pt x="60" y="176"/>
                </a:lnTo>
                <a:lnTo>
                  <a:pt x="124" y="108"/>
                </a:lnTo>
                <a:lnTo>
                  <a:pt x="124" y="108"/>
                </a:lnTo>
                <a:lnTo>
                  <a:pt x="126" y="96"/>
                </a:lnTo>
                <a:lnTo>
                  <a:pt x="130" y="84"/>
                </a:lnTo>
                <a:lnTo>
                  <a:pt x="132" y="66"/>
                </a:lnTo>
                <a:lnTo>
                  <a:pt x="132" y="48"/>
                </a:lnTo>
                <a:lnTo>
                  <a:pt x="132" y="48"/>
                </a:lnTo>
                <a:lnTo>
                  <a:pt x="132" y="20"/>
                </a:lnTo>
                <a:lnTo>
                  <a:pt x="130" y="0"/>
                </a:lnTo>
                <a:lnTo>
                  <a:pt x="13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0" name="Freeform 29">
            <a:extLst xmlns:a="http://schemas.openxmlformats.org/drawingml/2006/main">
              <a:ext uri="{FF2B5EF4-FFF2-40B4-BE49-F238E27FC236}">
                <a16:creationId xmlns:a16="http://schemas.microsoft.com/office/drawing/2014/main" id="{ADB91300-C55A-86B9-9EEE-2A17FE275E20}"/>
              </a:ext>
            </a:extLst>
          </cdr:cNvPr>
          <cdr:cNvSpPr>
            <a:spLocks xmlns:a="http://schemas.openxmlformats.org/drawingml/2006/main"/>
          </cdr:cNvSpPr>
        </cdr:nvSpPr>
        <cdr:spPr bwMode="auto">
          <a:xfrm xmlns:a="http://schemas.openxmlformats.org/drawingml/2006/main">
            <a:off x="11505096" y="1640750"/>
            <a:ext cx="449256" cy="465112"/>
          </a:xfrm>
          <a:custGeom xmlns:a="http://schemas.openxmlformats.org/drawingml/2006/main">
            <a:avLst/>
            <a:gdLst>
              <a:gd name="T0" fmla="*/ 86 w 170"/>
              <a:gd name="T1" fmla="*/ 176 h 176"/>
              <a:gd name="T2" fmla="*/ 86 w 170"/>
              <a:gd name="T3" fmla="*/ 176 h 176"/>
              <a:gd name="T4" fmla="*/ 104 w 170"/>
              <a:gd name="T5" fmla="*/ 176 h 176"/>
              <a:gd name="T6" fmla="*/ 120 w 170"/>
              <a:gd name="T7" fmla="*/ 170 h 176"/>
              <a:gd name="T8" fmla="*/ 130 w 170"/>
              <a:gd name="T9" fmla="*/ 166 h 176"/>
              <a:gd name="T10" fmla="*/ 134 w 170"/>
              <a:gd name="T11" fmla="*/ 162 h 176"/>
              <a:gd name="T12" fmla="*/ 134 w 170"/>
              <a:gd name="T13" fmla="*/ 162 h 176"/>
              <a:gd name="T14" fmla="*/ 138 w 170"/>
              <a:gd name="T15" fmla="*/ 154 h 176"/>
              <a:gd name="T16" fmla="*/ 138 w 170"/>
              <a:gd name="T17" fmla="*/ 154 h 176"/>
              <a:gd name="T18" fmla="*/ 134 w 170"/>
              <a:gd name="T19" fmla="*/ 154 h 176"/>
              <a:gd name="T20" fmla="*/ 134 w 170"/>
              <a:gd name="T21" fmla="*/ 154 h 176"/>
              <a:gd name="T22" fmla="*/ 148 w 170"/>
              <a:gd name="T23" fmla="*/ 140 h 176"/>
              <a:gd name="T24" fmla="*/ 160 w 170"/>
              <a:gd name="T25" fmla="*/ 124 h 176"/>
              <a:gd name="T26" fmla="*/ 164 w 170"/>
              <a:gd name="T27" fmla="*/ 114 h 176"/>
              <a:gd name="T28" fmla="*/ 168 w 170"/>
              <a:gd name="T29" fmla="*/ 106 h 176"/>
              <a:gd name="T30" fmla="*/ 168 w 170"/>
              <a:gd name="T31" fmla="*/ 96 h 176"/>
              <a:gd name="T32" fmla="*/ 170 w 170"/>
              <a:gd name="T33" fmla="*/ 84 h 176"/>
              <a:gd name="T34" fmla="*/ 170 w 170"/>
              <a:gd name="T35" fmla="*/ 84 h 176"/>
              <a:gd name="T36" fmla="*/ 168 w 170"/>
              <a:gd name="T37" fmla="*/ 68 h 176"/>
              <a:gd name="T38" fmla="*/ 162 w 170"/>
              <a:gd name="T39" fmla="*/ 52 h 176"/>
              <a:gd name="T40" fmla="*/ 156 w 170"/>
              <a:gd name="T41" fmla="*/ 38 h 176"/>
              <a:gd name="T42" fmla="*/ 144 w 170"/>
              <a:gd name="T43" fmla="*/ 26 h 176"/>
              <a:gd name="T44" fmla="*/ 132 w 170"/>
              <a:gd name="T45" fmla="*/ 14 h 176"/>
              <a:gd name="T46" fmla="*/ 118 w 170"/>
              <a:gd name="T47" fmla="*/ 6 h 176"/>
              <a:gd name="T48" fmla="*/ 102 w 170"/>
              <a:gd name="T49" fmla="*/ 2 h 176"/>
              <a:gd name="T50" fmla="*/ 86 w 170"/>
              <a:gd name="T51" fmla="*/ 0 h 176"/>
              <a:gd name="T52" fmla="*/ 86 w 170"/>
              <a:gd name="T53" fmla="*/ 0 h 176"/>
              <a:gd name="T54" fmla="*/ 68 w 170"/>
              <a:gd name="T55" fmla="*/ 2 h 176"/>
              <a:gd name="T56" fmla="*/ 52 w 170"/>
              <a:gd name="T57" fmla="*/ 6 h 176"/>
              <a:gd name="T58" fmla="*/ 38 w 170"/>
              <a:gd name="T59" fmla="*/ 14 h 176"/>
              <a:gd name="T60" fmla="*/ 26 w 170"/>
              <a:gd name="T61" fmla="*/ 26 h 176"/>
              <a:gd name="T62" fmla="*/ 16 w 170"/>
              <a:gd name="T63" fmla="*/ 38 h 176"/>
              <a:gd name="T64" fmla="*/ 8 w 170"/>
              <a:gd name="T65" fmla="*/ 52 h 176"/>
              <a:gd name="T66" fmla="*/ 2 w 170"/>
              <a:gd name="T67" fmla="*/ 68 h 176"/>
              <a:gd name="T68" fmla="*/ 0 w 170"/>
              <a:gd name="T69" fmla="*/ 84 h 176"/>
              <a:gd name="T70" fmla="*/ 0 w 170"/>
              <a:gd name="T71" fmla="*/ 84 h 176"/>
              <a:gd name="T72" fmla="*/ 2 w 170"/>
              <a:gd name="T73" fmla="*/ 96 h 176"/>
              <a:gd name="T74" fmla="*/ 4 w 170"/>
              <a:gd name="T75" fmla="*/ 106 h 176"/>
              <a:gd name="T76" fmla="*/ 6 w 170"/>
              <a:gd name="T77" fmla="*/ 116 h 176"/>
              <a:gd name="T78" fmla="*/ 10 w 170"/>
              <a:gd name="T79" fmla="*/ 124 h 176"/>
              <a:gd name="T80" fmla="*/ 22 w 170"/>
              <a:gd name="T81" fmla="*/ 140 h 176"/>
              <a:gd name="T82" fmla="*/ 36 w 170"/>
              <a:gd name="T83" fmla="*/ 154 h 176"/>
              <a:gd name="T84" fmla="*/ 36 w 170"/>
              <a:gd name="T85" fmla="*/ 154 h 176"/>
              <a:gd name="T86" fmla="*/ 32 w 170"/>
              <a:gd name="T87" fmla="*/ 156 h 176"/>
              <a:gd name="T88" fmla="*/ 32 w 170"/>
              <a:gd name="T89" fmla="*/ 156 h 176"/>
              <a:gd name="T90" fmla="*/ 34 w 170"/>
              <a:gd name="T91" fmla="*/ 158 h 176"/>
              <a:gd name="T92" fmla="*/ 40 w 170"/>
              <a:gd name="T93" fmla="*/ 164 h 176"/>
              <a:gd name="T94" fmla="*/ 40 w 170"/>
              <a:gd name="T95" fmla="*/ 164 h 176"/>
              <a:gd name="T96" fmla="*/ 44 w 170"/>
              <a:gd name="T97" fmla="*/ 168 h 176"/>
              <a:gd name="T98" fmla="*/ 54 w 170"/>
              <a:gd name="T99" fmla="*/ 172 h 176"/>
              <a:gd name="T100" fmla="*/ 68 w 170"/>
              <a:gd name="T101" fmla="*/ 176 h 176"/>
              <a:gd name="T102" fmla="*/ 86 w 170"/>
              <a:gd name="T103" fmla="*/ 176 h 176"/>
              <a:gd name="T104" fmla="*/ 86 w 170"/>
              <a:gd name="T10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0" h="176">
                <a:moveTo>
                  <a:pt x="86" y="176"/>
                </a:moveTo>
                <a:lnTo>
                  <a:pt x="86" y="176"/>
                </a:lnTo>
                <a:lnTo>
                  <a:pt x="104" y="176"/>
                </a:lnTo>
                <a:lnTo>
                  <a:pt x="120" y="170"/>
                </a:lnTo>
                <a:lnTo>
                  <a:pt x="130" y="166"/>
                </a:lnTo>
                <a:lnTo>
                  <a:pt x="134" y="162"/>
                </a:lnTo>
                <a:lnTo>
                  <a:pt x="134" y="162"/>
                </a:lnTo>
                <a:lnTo>
                  <a:pt x="138" y="154"/>
                </a:lnTo>
                <a:lnTo>
                  <a:pt x="138" y="154"/>
                </a:lnTo>
                <a:lnTo>
                  <a:pt x="134" y="154"/>
                </a:lnTo>
                <a:lnTo>
                  <a:pt x="134" y="154"/>
                </a:lnTo>
                <a:lnTo>
                  <a:pt x="148" y="140"/>
                </a:lnTo>
                <a:lnTo>
                  <a:pt x="160" y="124"/>
                </a:lnTo>
                <a:lnTo>
                  <a:pt x="164" y="114"/>
                </a:lnTo>
                <a:lnTo>
                  <a:pt x="168" y="106"/>
                </a:lnTo>
                <a:lnTo>
                  <a:pt x="168" y="96"/>
                </a:lnTo>
                <a:lnTo>
                  <a:pt x="170" y="84"/>
                </a:lnTo>
                <a:lnTo>
                  <a:pt x="170" y="84"/>
                </a:lnTo>
                <a:lnTo>
                  <a:pt x="168" y="68"/>
                </a:lnTo>
                <a:lnTo>
                  <a:pt x="162" y="52"/>
                </a:lnTo>
                <a:lnTo>
                  <a:pt x="156" y="38"/>
                </a:lnTo>
                <a:lnTo>
                  <a:pt x="144" y="26"/>
                </a:lnTo>
                <a:lnTo>
                  <a:pt x="132" y="14"/>
                </a:lnTo>
                <a:lnTo>
                  <a:pt x="118" y="6"/>
                </a:lnTo>
                <a:lnTo>
                  <a:pt x="102" y="2"/>
                </a:lnTo>
                <a:lnTo>
                  <a:pt x="86" y="0"/>
                </a:lnTo>
                <a:lnTo>
                  <a:pt x="86" y="0"/>
                </a:lnTo>
                <a:lnTo>
                  <a:pt x="68" y="2"/>
                </a:lnTo>
                <a:lnTo>
                  <a:pt x="52" y="6"/>
                </a:lnTo>
                <a:lnTo>
                  <a:pt x="38" y="14"/>
                </a:lnTo>
                <a:lnTo>
                  <a:pt x="26" y="26"/>
                </a:lnTo>
                <a:lnTo>
                  <a:pt x="16" y="38"/>
                </a:lnTo>
                <a:lnTo>
                  <a:pt x="8" y="52"/>
                </a:lnTo>
                <a:lnTo>
                  <a:pt x="2" y="68"/>
                </a:lnTo>
                <a:lnTo>
                  <a:pt x="0" y="84"/>
                </a:lnTo>
                <a:lnTo>
                  <a:pt x="0" y="84"/>
                </a:lnTo>
                <a:lnTo>
                  <a:pt x="2" y="96"/>
                </a:lnTo>
                <a:lnTo>
                  <a:pt x="4" y="106"/>
                </a:lnTo>
                <a:lnTo>
                  <a:pt x="6" y="116"/>
                </a:lnTo>
                <a:lnTo>
                  <a:pt x="10" y="124"/>
                </a:lnTo>
                <a:lnTo>
                  <a:pt x="22" y="140"/>
                </a:lnTo>
                <a:lnTo>
                  <a:pt x="36" y="154"/>
                </a:lnTo>
                <a:lnTo>
                  <a:pt x="36" y="154"/>
                </a:lnTo>
                <a:lnTo>
                  <a:pt x="32" y="156"/>
                </a:lnTo>
                <a:lnTo>
                  <a:pt x="32" y="156"/>
                </a:lnTo>
                <a:lnTo>
                  <a:pt x="34" y="158"/>
                </a:lnTo>
                <a:lnTo>
                  <a:pt x="40" y="164"/>
                </a:lnTo>
                <a:lnTo>
                  <a:pt x="40" y="164"/>
                </a:lnTo>
                <a:lnTo>
                  <a:pt x="44" y="168"/>
                </a:lnTo>
                <a:lnTo>
                  <a:pt x="54" y="172"/>
                </a:lnTo>
                <a:lnTo>
                  <a:pt x="68" y="176"/>
                </a:lnTo>
                <a:lnTo>
                  <a:pt x="86" y="176"/>
                </a:lnTo>
                <a:lnTo>
                  <a:pt x="86" y="176"/>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1" name="Freeform 30">
            <a:extLst xmlns:a="http://schemas.openxmlformats.org/drawingml/2006/main">
              <a:ext uri="{FF2B5EF4-FFF2-40B4-BE49-F238E27FC236}">
                <a16:creationId xmlns:a16="http://schemas.microsoft.com/office/drawing/2014/main" id="{D1767D7C-D7C2-BB24-7CCD-BCB27E7344B3}"/>
              </a:ext>
            </a:extLst>
          </cdr:cNvPr>
          <cdr:cNvSpPr>
            <a:spLocks xmlns:a="http://schemas.openxmlformats.org/drawingml/2006/main"/>
          </cdr:cNvSpPr>
        </cdr:nvSpPr>
        <cdr:spPr bwMode="auto">
          <a:xfrm xmlns:a="http://schemas.openxmlformats.org/drawingml/2006/main">
            <a:off x="11515667" y="2385987"/>
            <a:ext cx="0" cy="0"/>
          </a:xfrm>
          <a:custGeom xmlns:a="http://schemas.openxmlformats.org/drawingml/2006/main">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2" name="Freeform 31">
            <a:extLst xmlns:a="http://schemas.openxmlformats.org/drawingml/2006/main">
              <a:ext uri="{FF2B5EF4-FFF2-40B4-BE49-F238E27FC236}">
                <a16:creationId xmlns:a16="http://schemas.microsoft.com/office/drawing/2014/main" id="{4BC3ECE7-6BF9-AEEA-1942-E53B28A1433C}"/>
              </a:ext>
            </a:extLst>
          </cdr:cNvPr>
          <cdr:cNvSpPr>
            <a:spLocks xmlns:a="http://schemas.openxmlformats.org/drawingml/2006/main"/>
          </cdr:cNvSpPr>
        </cdr:nvSpPr>
        <cdr:spPr bwMode="auto">
          <a:xfrm xmlns:a="http://schemas.openxmlformats.org/drawingml/2006/main">
            <a:off x="11954352" y="2412414"/>
            <a:ext cx="0" cy="0"/>
          </a:xfrm>
          <a:custGeom xmlns:a="http://schemas.openxmlformats.org/drawingml/2006/main">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3" name="Freeform 32">
            <a:extLst xmlns:a="http://schemas.openxmlformats.org/drawingml/2006/main">
              <a:ext uri="{FF2B5EF4-FFF2-40B4-BE49-F238E27FC236}">
                <a16:creationId xmlns:a16="http://schemas.microsoft.com/office/drawing/2014/main" id="{ED96D4D1-EFFC-594B-A7B3-EE7BCFE3D162}"/>
              </a:ext>
            </a:extLst>
          </cdr:cNvPr>
          <cdr:cNvSpPr>
            <a:spLocks xmlns:a="http://schemas.openxmlformats.org/drawingml/2006/main"/>
          </cdr:cNvSpPr>
        </cdr:nvSpPr>
        <cdr:spPr bwMode="auto">
          <a:xfrm xmlns:a="http://schemas.openxmlformats.org/drawingml/2006/main">
            <a:off x="11526238" y="2206284"/>
            <a:ext cx="5285" cy="126849"/>
          </a:xfrm>
          <a:custGeom xmlns:a="http://schemas.openxmlformats.org/drawingml/2006/main">
            <a:avLst/>
            <a:gdLst>
              <a:gd name="T0" fmla="*/ 2 w 2"/>
              <a:gd name="T1" fmla="*/ 0 h 48"/>
              <a:gd name="T2" fmla="*/ 2 w 2"/>
              <a:gd name="T3" fmla="*/ 0 h 48"/>
              <a:gd name="T4" fmla="*/ 2 w 2"/>
              <a:gd name="T5" fmla="*/ 20 h 48"/>
              <a:gd name="T6" fmla="*/ 2 w 2"/>
              <a:gd name="T7" fmla="*/ 20 h 48"/>
              <a:gd name="T8" fmla="*/ 0 w 2"/>
              <a:gd name="T9" fmla="*/ 48 h 48"/>
              <a:gd name="T10" fmla="*/ 0 w 2"/>
              <a:gd name="T11" fmla="*/ 48 h 48"/>
              <a:gd name="T12" fmla="*/ 2 w 2"/>
              <a:gd name="T13" fmla="*/ 20 h 48"/>
              <a:gd name="T14" fmla="*/ 2 w 2"/>
              <a:gd name="T15" fmla="*/ 20 h 48"/>
              <a:gd name="T16" fmla="*/ 2 w 2"/>
              <a:gd name="T17" fmla="*/ 0 h 48"/>
              <a:gd name="T18" fmla="*/ 2 w 2"/>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8">
                <a:moveTo>
                  <a:pt x="2" y="0"/>
                </a:moveTo>
                <a:lnTo>
                  <a:pt x="2" y="0"/>
                </a:lnTo>
                <a:lnTo>
                  <a:pt x="2" y="20"/>
                </a:lnTo>
                <a:lnTo>
                  <a:pt x="2" y="20"/>
                </a:lnTo>
                <a:lnTo>
                  <a:pt x="0" y="48"/>
                </a:lnTo>
                <a:lnTo>
                  <a:pt x="0" y="48"/>
                </a:lnTo>
                <a:lnTo>
                  <a:pt x="2" y="20"/>
                </a:lnTo>
                <a:lnTo>
                  <a:pt x="2" y="20"/>
                </a:lnTo>
                <a:lnTo>
                  <a:pt x="2" y="0"/>
                </a:lnTo>
                <a:lnTo>
                  <a:pt x="2"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4" name="Freeform 33">
            <a:extLst xmlns:a="http://schemas.openxmlformats.org/drawingml/2006/main">
              <a:ext uri="{FF2B5EF4-FFF2-40B4-BE49-F238E27FC236}">
                <a16:creationId xmlns:a16="http://schemas.microsoft.com/office/drawing/2014/main" id="{10DB48D3-1404-9F04-D239-8FF73A74A3E4}"/>
              </a:ext>
            </a:extLst>
          </cdr:cNvPr>
          <cdr:cNvSpPr>
            <a:spLocks xmlns:a="http://schemas.openxmlformats.org/drawingml/2006/main"/>
          </cdr:cNvSpPr>
        </cdr:nvSpPr>
        <cdr:spPr bwMode="auto">
          <a:xfrm xmlns:a="http://schemas.openxmlformats.org/drawingml/2006/main">
            <a:off x="11515667" y="2808816"/>
            <a:ext cx="438685" cy="808661"/>
          </a:xfrm>
          <a:custGeom xmlns:a="http://schemas.openxmlformats.org/drawingml/2006/main">
            <a:avLst/>
            <a:gdLst>
              <a:gd name="T0" fmla="*/ 86 w 166"/>
              <a:gd name="T1" fmla="*/ 2 h 306"/>
              <a:gd name="T2" fmla="*/ 76 w 166"/>
              <a:gd name="T3" fmla="*/ 2 h 306"/>
              <a:gd name="T4" fmla="*/ 14 w 166"/>
              <a:gd name="T5" fmla="*/ 2 h 306"/>
              <a:gd name="T6" fmla="*/ 14 w 166"/>
              <a:gd name="T7" fmla="*/ 2 h 306"/>
              <a:gd name="T8" fmla="*/ 8 w 166"/>
              <a:gd name="T9" fmla="*/ 2 h 306"/>
              <a:gd name="T10" fmla="*/ 0 w 166"/>
              <a:gd name="T11" fmla="*/ 0 h 306"/>
              <a:gd name="T12" fmla="*/ 0 w 166"/>
              <a:gd name="T13" fmla="*/ 268 h 306"/>
              <a:gd name="T14" fmla="*/ 0 w 166"/>
              <a:gd name="T15" fmla="*/ 268 h 306"/>
              <a:gd name="T16" fmla="*/ 0 w 166"/>
              <a:gd name="T17" fmla="*/ 274 h 306"/>
              <a:gd name="T18" fmla="*/ 2 w 166"/>
              <a:gd name="T19" fmla="*/ 282 h 306"/>
              <a:gd name="T20" fmla="*/ 4 w 166"/>
              <a:gd name="T21" fmla="*/ 288 h 306"/>
              <a:gd name="T22" fmla="*/ 10 w 166"/>
              <a:gd name="T23" fmla="*/ 294 h 306"/>
              <a:gd name="T24" fmla="*/ 14 w 166"/>
              <a:gd name="T25" fmla="*/ 298 h 306"/>
              <a:gd name="T26" fmla="*/ 20 w 166"/>
              <a:gd name="T27" fmla="*/ 302 h 306"/>
              <a:gd name="T28" fmla="*/ 26 w 166"/>
              <a:gd name="T29" fmla="*/ 304 h 306"/>
              <a:gd name="T30" fmla="*/ 32 w 166"/>
              <a:gd name="T31" fmla="*/ 306 h 306"/>
              <a:gd name="T32" fmla="*/ 36 w 166"/>
              <a:gd name="T33" fmla="*/ 306 h 306"/>
              <a:gd name="T34" fmla="*/ 36 w 166"/>
              <a:gd name="T35" fmla="*/ 306 h 306"/>
              <a:gd name="T36" fmla="*/ 44 w 166"/>
              <a:gd name="T37" fmla="*/ 304 h 306"/>
              <a:gd name="T38" fmla="*/ 50 w 166"/>
              <a:gd name="T39" fmla="*/ 302 h 306"/>
              <a:gd name="T40" fmla="*/ 56 w 166"/>
              <a:gd name="T41" fmla="*/ 298 h 306"/>
              <a:gd name="T42" fmla="*/ 60 w 166"/>
              <a:gd name="T43" fmla="*/ 294 h 306"/>
              <a:gd name="T44" fmla="*/ 64 w 166"/>
              <a:gd name="T45" fmla="*/ 288 h 306"/>
              <a:gd name="T46" fmla="*/ 68 w 166"/>
              <a:gd name="T47" fmla="*/ 282 h 306"/>
              <a:gd name="T48" fmla="*/ 70 w 166"/>
              <a:gd name="T49" fmla="*/ 274 h 306"/>
              <a:gd name="T50" fmla="*/ 70 w 166"/>
              <a:gd name="T51" fmla="*/ 268 h 306"/>
              <a:gd name="T52" fmla="*/ 70 w 166"/>
              <a:gd name="T53" fmla="*/ 60 h 306"/>
              <a:gd name="T54" fmla="*/ 94 w 166"/>
              <a:gd name="T55" fmla="*/ 60 h 306"/>
              <a:gd name="T56" fmla="*/ 94 w 166"/>
              <a:gd name="T57" fmla="*/ 268 h 306"/>
              <a:gd name="T58" fmla="*/ 94 w 166"/>
              <a:gd name="T59" fmla="*/ 268 h 306"/>
              <a:gd name="T60" fmla="*/ 94 w 166"/>
              <a:gd name="T61" fmla="*/ 274 h 306"/>
              <a:gd name="T62" fmla="*/ 96 w 166"/>
              <a:gd name="T63" fmla="*/ 282 h 306"/>
              <a:gd name="T64" fmla="*/ 100 w 166"/>
              <a:gd name="T65" fmla="*/ 288 h 306"/>
              <a:gd name="T66" fmla="*/ 104 w 166"/>
              <a:gd name="T67" fmla="*/ 294 h 306"/>
              <a:gd name="T68" fmla="*/ 108 w 166"/>
              <a:gd name="T69" fmla="*/ 298 h 306"/>
              <a:gd name="T70" fmla="*/ 114 w 166"/>
              <a:gd name="T71" fmla="*/ 302 h 306"/>
              <a:gd name="T72" fmla="*/ 120 w 166"/>
              <a:gd name="T73" fmla="*/ 304 h 306"/>
              <a:gd name="T74" fmla="*/ 126 w 166"/>
              <a:gd name="T75" fmla="*/ 306 h 306"/>
              <a:gd name="T76" fmla="*/ 130 w 166"/>
              <a:gd name="T77" fmla="*/ 306 h 306"/>
              <a:gd name="T78" fmla="*/ 130 w 166"/>
              <a:gd name="T79" fmla="*/ 306 h 306"/>
              <a:gd name="T80" fmla="*/ 138 w 166"/>
              <a:gd name="T81" fmla="*/ 304 h 306"/>
              <a:gd name="T82" fmla="*/ 144 w 166"/>
              <a:gd name="T83" fmla="*/ 302 h 306"/>
              <a:gd name="T84" fmla="*/ 150 w 166"/>
              <a:gd name="T85" fmla="*/ 298 h 306"/>
              <a:gd name="T86" fmla="*/ 154 w 166"/>
              <a:gd name="T87" fmla="*/ 294 h 306"/>
              <a:gd name="T88" fmla="*/ 158 w 166"/>
              <a:gd name="T89" fmla="*/ 288 h 306"/>
              <a:gd name="T90" fmla="*/ 162 w 166"/>
              <a:gd name="T91" fmla="*/ 282 h 306"/>
              <a:gd name="T92" fmla="*/ 164 w 166"/>
              <a:gd name="T93" fmla="*/ 274 h 306"/>
              <a:gd name="T94" fmla="*/ 164 w 166"/>
              <a:gd name="T95" fmla="*/ 268 h 306"/>
              <a:gd name="T96" fmla="*/ 164 w 166"/>
              <a:gd name="T97" fmla="*/ 268 h 306"/>
              <a:gd name="T98" fmla="*/ 166 w 166"/>
              <a:gd name="T99" fmla="*/ 0 h 306"/>
              <a:gd name="T100" fmla="*/ 166 w 166"/>
              <a:gd name="T101" fmla="*/ 0 h 306"/>
              <a:gd name="T102" fmla="*/ 158 w 166"/>
              <a:gd name="T103" fmla="*/ 2 h 306"/>
              <a:gd name="T104" fmla="*/ 148 w 166"/>
              <a:gd name="T105" fmla="*/ 2 h 306"/>
              <a:gd name="T106" fmla="*/ 86 w 166"/>
              <a:gd name="T107" fmla="*/ 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306">
                <a:moveTo>
                  <a:pt x="86" y="2"/>
                </a:moveTo>
                <a:lnTo>
                  <a:pt x="76" y="2"/>
                </a:lnTo>
                <a:lnTo>
                  <a:pt x="14" y="2"/>
                </a:lnTo>
                <a:lnTo>
                  <a:pt x="14" y="2"/>
                </a:lnTo>
                <a:lnTo>
                  <a:pt x="8" y="2"/>
                </a:lnTo>
                <a:lnTo>
                  <a:pt x="0" y="0"/>
                </a:lnTo>
                <a:lnTo>
                  <a:pt x="0" y="268"/>
                </a:lnTo>
                <a:lnTo>
                  <a:pt x="0" y="268"/>
                </a:lnTo>
                <a:lnTo>
                  <a:pt x="0" y="274"/>
                </a:lnTo>
                <a:lnTo>
                  <a:pt x="2" y="282"/>
                </a:lnTo>
                <a:lnTo>
                  <a:pt x="4" y="288"/>
                </a:lnTo>
                <a:lnTo>
                  <a:pt x="10" y="294"/>
                </a:lnTo>
                <a:lnTo>
                  <a:pt x="14" y="298"/>
                </a:lnTo>
                <a:lnTo>
                  <a:pt x="20" y="302"/>
                </a:lnTo>
                <a:lnTo>
                  <a:pt x="26" y="304"/>
                </a:lnTo>
                <a:lnTo>
                  <a:pt x="32" y="306"/>
                </a:lnTo>
                <a:lnTo>
                  <a:pt x="36" y="306"/>
                </a:lnTo>
                <a:lnTo>
                  <a:pt x="36" y="306"/>
                </a:lnTo>
                <a:lnTo>
                  <a:pt x="44" y="304"/>
                </a:lnTo>
                <a:lnTo>
                  <a:pt x="50" y="302"/>
                </a:lnTo>
                <a:lnTo>
                  <a:pt x="56" y="298"/>
                </a:lnTo>
                <a:lnTo>
                  <a:pt x="60" y="294"/>
                </a:lnTo>
                <a:lnTo>
                  <a:pt x="64" y="288"/>
                </a:lnTo>
                <a:lnTo>
                  <a:pt x="68" y="282"/>
                </a:lnTo>
                <a:lnTo>
                  <a:pt x="70" y="274"/>
                </a:lnTo>
                <a:lnTo>
                  <a:pt x="70" y="268"/>
                </a:lnTo>
                <a:lnTo>
                  <a:pt x="70" y="60"/>
                </a:lnTo>
                <a:lnTo>
                  <a:pt x="94" y="60"/>
                </a:lnTo>
                <a:lnTo>
                  <a:pt x="94" y="268"/>
                </a:lnTo>
                <a:lnTo>
                  <a:pt x="94" y="268"/>
                </a:lnTo>
                <a:lnTo>
                  <a:pt x="94" y="274"/>
                </a:lnTo>
                <a:lnTo>
                  <a:pt x="96" y="282"/>
                </a:lnTo>
                <a:lnTo>
                  <a:pt x="100" y="288"/>
                </a:lnTo>
                <a:lnTo>
                  <a:pt x="104" y="294"/>
                </a:lnTo>
                <a:lnTo>
                  <a:pt x="108" y="298"/>
                </a:lnTo>
                <a:lnTo>
                  <a:pt x="114" y="302"/>
                </a:lnTo>
                <a:lnTo>
                  <a:pt x="120" y="304"/>
                </a:lnTo>
                <a:lnTo>
                  <a:pt x="126" y="306"/>
                </a:lnTo>
                <a:lnTo>
                  <a:pt x="130" y="306"/>
                </a:lnTo>
                <a:lnTo>
                  <a:pt x="130" y="306"/>
                </a:lnTo>
                <a:lnTo>
                  <a:pt x="138" y="304"/>
                </a:lnTo>
                <a:lnTo>
                  <a:pt x="144" y="302"/>
                </a:lnTo>
                <a:lnTo>
                  <a:pt x="150" y="298"/>
                </a:lnTo>
                <a:lnTo>
                  <a:pt x="154" y="294"/>
                </a:lnTo>
                <a:lnTo>
                  <a:pt x="158" y="288"/>
                </a:lnTo>
                <a:lnTo>
                  <a:pt x="162" y="282"/>
                </a:lnTo>
                <a:lnTo>
                  <a:pt x="164" y="274"/>
                </a:lnTo>
                <a:lnTo>
                  <a:pt x="164" y="268"/>
                </a:lnTo>
                <a:lnTo>
                  <a:pt x="164" y="268"/>
                </a:lnTo>
                <a:lnTo>
                  <a:pt x="166" y="0"/>
                </a:lnTo>
                <a:lnTo>
                  <a:pt x="166" y="0"/>
                </a:lnTo>
                <a:lnTo>
                  <a:pt x="158" y="2"/>
                </a:lnTo>
                <a:lnTo>
                  <a:pt x="148" y="2"/>
                </a:lnTo>
                <a:lnTo>
                  <a:pt x="86" y="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5" name="Freeform 34">
            <a:extLst xmlns:a="http://schemas.openxmlformats.org/drawingml/2006/main">
              <a:ext uri="{FF2B5EF4-FFF2-40B4-BE49-F238E27FC236}">
                <a16:creationId xmlns:a16="http://schemas.microsoft.com/office/drawing/2014/main" id="{118B371C-759C-4820-FDBB-A3FBFA0F4BB1}"/>
              </a:ext>
            </a:extLst>
          </cdr:cNvPr>
          <cdr:cNvSpPr>
            <a:spLocks xmlns:a="http://schemas.openxmlformats.org/drawingml/2006/main"/>
          </cdr:cNvSpPr>
        </cdr:nvSpPr>
        <cdr:spPr bwMode="auto">
          <a:xfrm xmlns:a="http://schemas.openxmlformats.org/drawingml/2006/main">
            <a:off x="11515667" y="2787675"/>
            <a:ext cx="36998" cy="5285"/>
          </a:xfrm>
          <a:custGeom xmlns:a="http://schemas.openxmlformats.org/drawingml/2006/main">
            <a:avLst/>
            <a:gdLst>
              <a:gd name="T0" fmla="*/ 0 w 14"/>
              <a:gd name="T1" fmla="*/ 0 h 2"/>
              <a:gd name="T2" fmla="*/ 0 w 14"/>
              <a:gd name="T3" fmla="*/ 0 h 2"/>
              <a:gd name="T4" fmla="*/ 8 w 14"/>
              <a:gd name="T5" fmla="*/ 2 h 2"/>
              <a:gd name="T6" fmla="*/ 14 w 14"/>
              <a:gd name="T7" fmla="*/ 2 h 2"/>
              <a:gd name="T8" fmla="*/ 14 w 14"/>
              <a:gd name="T9" fmla="*/ 2 h 2"/>
              <a:gd name="T10" fmla="*/ 14 w 14"/>
              <a:gd name="T11" fmla="*/ 2 h 2"/>
              <a:gd name="T12" fmla="*/ 8 w 14"/>
              <a:gd name="T13" fmla="*/ 2 h 2"/>
              <a:gd name="T14" fmla="*/ 0 w 14"/>
              <a:gd name="T15" fmla="*/ 0 h 2"/>
              <a:gd name="T16" fmla="*/ 0 w 1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
                <a:moveTo>
                  <a:pt x="0" y="0"/>
                </a:moveTo>
                <a:lnTo>
                  <a:pt x="0" y="0"/>
                </a:lnTo>
                <a:lnTo>
                  <a:pt x="8" y="2"/>
                </a:lnTo>
                <a:lnTo>
                  <a:pt x="14" y="2"/>
                </a:lnTo>
                <a:lnTo>
                  <a:pt x="14" y="2"/>
                </a:lnTo>
                <a:lnTo>
                  <a:pt x="14" y="2"/>
                </a:lnTo>
                <a:lnTo>
                  <a:pt x="8" y="2"/>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6" name="Freeform 35">
            <a:extLst xmlns:a="http://schemas.openxmlformats.org/drawingml/2006/main">
              <a:ext uri="{FF2B5EF4-FFF2-40B4-BE49-F238E27FC236}">
                <a16:creationId xmlns:a16="http://schemas.microsoft.com/office/drawing/2014/main" id="{14732123-5156-96BB-EF18-CC05D5453C6B}"/>
              </a:ext>
            </a:extLst>
          </cdr:cNvPr>
          <cdr:cNvSpPr>
            <a:spLocks xmlns:a="http://schemas.openxmlformats.org/drawingml/2006/main"/>
          </cdr:cNvSpPr>
        </cdr:nvSpPr>
        <cdr:spPr bwMode="auto">
          <a:xfrm xmlns:a="http://schemas.openxmlformats.org/drawingml/2006/main">
            <a:off x="11949067" y="2132289"/>
            <a:ext cx="354119" cy="491539"/>
          </a:xfrm>
          <a:custGeom xmlns:a="http://schemas.openxmlformats.org/drawingml/2006/main">
            <a:avLst/>
            <a:gdLst>
              <a:gd name="T0" fmla="*/ 124 w 134"/>
              <a:gd name="T1" fmla="*/ 128 h 186"/>
              <a:gd name="T2" fmla="*/ 4 w 134"/>
              <a:gd name="T3" fmla="*/ 0 h 186"/>
              <a:gd name="T4" fmla="*/ 4 w 134"/>
              <a:gd name="T5" fmla="*/ 0 h 186"/>
              <a:gd name="T6" fmla="*/ 2 w 134"/>
              <a:gd name="T7" fmla="*/ 20 h 186"/>
              <a:gd name="T8" fmla="*/ 0 w 134"/>
              <a:gd name="T9" fmla="*/ 48 h 186"/>
              <a:gd name="T10" fmla="*/ 0 w 134"/>
              <a:gd name="T11" fmla="*/ 48 h 186"/>
              <a:gd name="T12" fmla="*/ 2 w 134"/>
              <a:gd name="T13" fmla="*/ 66 h 186"/>
              <a:gd name="T14" fmla="*/ 4 w 134"/>
              <a:gd name="T15" fmla="*/ 84 h 186"/>
              <a:gd name="T16" fmla="*/ 8 w 134"/>
              <a:gd name="T17" fmla="*/ 98 h 186"/>
              <a:gd name="T18" fmla="*/ 10 w 134"/>
              <a:gd name="T19" fmla="*/ 108 h 186"/>
              <a:gd name="T20" fmla="*/ 74 w 134"/>
              <a:gd name="T21" fmla="*/ 176 h 186"/>
              <a:gd name="T22" fmla="*/ 74 w 134"/>
              <a:gd name="T23" fmla="*/ 176 h 186"/>
              <a:gd name="T24" fmla="*/ 80 w 134"/>
              <a:gd name="T25" fmla="*/ 180 h 186"/>
              <a:gd name="T26" fmla="*/ 86 w 134"/>
              <a:gd name="T27" fmla="*/ 184 h 186"/>
              <a:gd name="T28" fmla="*/ 92 w 134"/>
              <a:gd name="T29" fmla="*/ 186 h 186"/>
              <a:gd name="T30" fmla="*/ 100 w 134"/>
              <a:gd name="T31" fmla="*/ 186 h 186"/>
              <a:gd name="T32" fmla="*/ 100 w 134"/>
              <a:gd name="T33" fmla="*/ 186 h 186"/>
              <a:gd name="T34" fmla="*/ 112 w 134"/>
              <a:gd name="T35" fmla="*/ 184 h 186"/>
              <a:gd name="T36" fmla="*/ 118 w 134"/>
              <a:gd name="T37" fmla="*/ 182 h 186"/>
              <a:gd name="T38" fmla="*/ 124 w 134"/>
              <a:gd name="T39" fmla="*/ 178 h 186"/>
              <a:gd name="T40" fmla="*/ 124 w 134"/>
              <a:gd name="T41" fmla="*/ 178 h 186"/>
              <a:gd name="T42" fmla="*/ 128 w 134"/>
              <a:gd name="T43" fmla="*/ 172 h 186"/>
              <a:gd name="T44" fmla="*/ 132 w 134"/>
              <a:gd name="T45" fmla="*/ 166 h 186"/>
              <a:gd name="T46" fmla="*/ 134 w 134"/>
              <a:gd name="T47" fmla="*/ 160 h 186"/>
              <a:gd name="T48" fmla="*/ 134 w 134"/>
              <a:gd name="T49" fmla="*/ 154 h 186"/>
              <a:gd name="T50" fmla="*/ 134 w 134"/>
              <a:gd name="T51" fmla="*/ 146 h 186"/>
              <a:gd name="T52" fmla="*/ 132 w 134"/>
              <a:gd name="T53" fmla="*/ 140 h 186"/>
              <a:gd name="T54" fmla="*/ 128 w 134"/>
              <a:gd name="T55" fmla="*/ 134 h 186"/>
              <a:gd name="T56" fmla="*/ 124 w 134"/>
              <a:gd name="T57" fmla="*/ 128 h 186"/>
              <a:gd name="T58" fmla="*/ 124 w 134"/>
              <a:gd name="T59" fmla="*/ 1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4" h="186">
                <a:moveTo>
                  <a:pt x="124" y="128"/>
                </a:moveTo>
                <a:lnTo>
                  <a:pt x="4" y="0"/>
                </a:lnTo>
                <a:lnTo>
                  <a:pt x="4" y="0"/>
                </a:lnTo>
                <a:lnTo>
                  <a:pt x="2" y="20"/>
                </a:lnTo>
                <a:lnTo>
                  <a:pt x="0" y="48"/>
                </a:lnTo>
                <a:lnTo>
                  <a:pt x="0" y="48"/>
                </a:lnTo>
                <a:lnTo>
                  <a:pt x="2" y="66"/>
                </a:lnTo>
                <a:lnTo>
                  <a:pt x="4" y="84"/>
                </a:lnTo>
                <a:lnTo>
                  <a:pt x="8" y="98"/>
                </a:lnTo>
                <a:lnTo>
                  <a:pt x="10" y="108"/>
                </a:lnTo>
                <a:lnTo>
                  <a:pt x="74" y="176"/>
                </a:lnTo>
                <a:lnTo>
                  <a:pt x="74" y="176"/>
                </a:lnTo>
                <a:lnTo>
                  <a:pt x="80" y="180"/>
                </a:lnTo>
                <a:lnTo>
                  <a:pt x="86" y="184"/>
                </a:lnTo>
                <a:lnTo>
                  <a:pt x="92" y="186"/>
                </a:lnTo>
                <a:lnTo>
                  <a:pt x="100" y="186"/>
                </a:lnTo>
                <a:lnTo>
                  <a:pt x="100" y="186"/>
                </a:lnTo>
                <a:lnTo>
                  <a:pt x="112" y="184"/>
                </a:lnTo>
                <a:lnTo>
                  <a:pt x="118" y="182"/>
                </a:lnTo>
                <a:lnTo>
                  <a:pt x="124" y="178"/>
                </a:lnTo>
                <a:lnTo>
                  <a:pt x="124" y="178"/>
                </a:lnTo>
                <a:lnTo>
                  <a:pt x="128" y="172"/>
                </a:lnTo>
                <a:lnTo>
                  <a:pt x="132" y="166"/>
                </a:lnTo>
                <a:lnTo>
                  <a:pt x="134" y="160"/>
                </a:lnTo>
                <a:lnTo>
                  <a:pt x="134" y="154"/>
                </a:lnTo>
                <a:lnTo>
                  <a:pt x="134" y="146"/>
                </a:lnTo>
                <a:lnTo>
                  <a:pt x="132" y="140"/>
                </a:lnTo>
                <a:lnTo>
                  <a:pt x="128" y="134"/>
                </a:lnTo>
                <a:lnTo>
                  <a:pt x="124" y="128"/>
                </a:lnTo>
                <a:lnTo>
                  <a:pt x="124" y="128"/>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7" name="Freeform 36">
            <a:extLst xmlns:a="http://schemas.openxmlformats.org/drawingml/2006/main">
              <a:ext uri="{FF2B5EF4-FFF2-40B4-BE49-F238E27FC236}">
                <a16:creationId xmlns:a16="http://schemas.microsoft.com/office/drawing/2014/main" id="{FA18BE78-DF0F-EB69-2A93-12C46979B771}"/>
              </a:ext>
            </a:extLst>
          </cdr:cNvPr>
          <cdr:cNvSpPr>
            <a:spLocks xmlns:a="http://schemas.openxmlformats.org/drawingml/2006/main"/>
          </cdr:cNvSpPr>
        </cdr:nvSpPr>
        <cdr:spPr bwMode="auto">
          <a:xfrm xmlns:a="http://schemas.openxmlformats.org/drawingml/2006/main">
            <a:off x="11933211" y="2296136"/>
            <a:ext cx="0" cy="36998"/>
          </a:xfrm>
          <a:custGeom xmlns:a="http://schemas.openxmlformats.org/drawingml/2006/main">
            <a:avLst/>
            <a:gdLst>
              <a:gd name="T0" fmla="*/ 0 h 14"/>
              <a:gd name="T1" fmla="*/ 0 h 14"/>
              <a:gd name="T2" fmla="*/ 14 h 14"/>
              <a:gd name="T3" fmla="*/ 14 h 14"/>
              <a:gd name="T4" fmla="*/ 0 h 14"/>
              <a:gd name="T5" fmla="*/ 0 h 14"/>
            </a:gdLst>
            <a:ahLst/>
            <a:cxnLst>
              <a:cxn ang="0">
                <a:pos x="0" y="T0"/>
              </a:cxn>
              <a:cxn ang="0">
                <a:pos x="0" y="T1"/>
              </a:cxn>
              <a:cxn ang="0">
                <a:pos x="0" y="T2"/>
              </a:cxn>
              <a:cxn ang="0">
                <a:pos x="0" y="T3"/>
              </a:cxn>
              <a:cxn ang="0">
                <a:pos x="0" y="T4"/>
              </a:cxn>
              <a:cxn ang="0">
                <a:pos x="0" y="T5"/>
              </a:cxn>
            </a:cxnLst>
            <a:rect l="0" t="0" r="r" b="b"/>
            <a:pathLst>
              <a:path h="14">
                <a:moveTo>
                  <a:pt x="0" y="0"/>
                </a:moveTo>
                <a:lnTo>
                  <a:pt x="0" y="0"/>
                </a:lnTo>
                <a:lnTo>
                  <a:pt x="0" y="14"/>
                </a:lnTo>
                <a:lnTo>
                  <a:pt x="0" y="14"/>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8" name="Freeform 37">
            <a:extLst xmlns:a="http://schemas.openxmlformats.org/drawingml/2006/main">
              <a:ext uri="{FF2B5EF4-FFF2-40B4-BE49-F238E27FC236}">
                <a16:creationId xmlns:a16="http://schemas.microsoft.com/office/drawing/2014/main" id="{1274137E-7071-3BFA-CFF9-B061B4B4F1FF}"/>
              </a:ext>
            </a:extLst>
          </cdr:cNvPr>
          <cdr:cNvSpPr>
            <a:spLocks xmlns:a="http://schemas.openxmlformats.org/drawingml/2006/main"/>
          </cdr:cNvSpPr>
        </cdr:nvSpPr>
        <cdr:spPr bwMode="auto">
          <a:xfrm xmlns:a="http://schemas.openxmlformats.org/drawingml/2006/main">
            <a:off x="11515667" y="2333133"/>
            <a:ext cx="10571" cy="52854"/>
          </a:xfrm>
          <a:custGeom xmlns:a="http://schemas.openxmlformats.org/drawingml/2006/main">
            <a:avLst/>
            <a:gdLst>
              <a:gd name="T0" fmla="*/ 0 w 4"/>
              <a:gd name="T1" fmla="*/ 20 h 20"/>
              <a:gd name="T2" fmla="*/ 0 w 4"/>
              <a:gd name="T3" fmla="*/ 20 h 20"/>
              <a:gd name="T4" fmla="*/ 4 w 4"/>
              <a:gd name="T5" fmla="*/ 0 h 20"/>
              <a:gd name="T6" fmla="*/ 4 w 4"/>
              <a:gd name="T7" fmla="*/ 0 h 20"/>
              <a:gd name="T8" fmla="*/ 0 w 4"/>
              <a:gd name="T9" fmla="*/ 20 h 20"/>
              <a:gd name="T10" fmla="*/ 0 w 4"/>
              <a:gd name="T11" fmla="*/ 20 h 20"/>
            </a:gdLst>
            <a:ahLst/>
            <a:cxnLst>
              <a:cxn ang="0">
                <a:pos x="T0" y="T1"/>
              </a:cxn>
              <a:cxn ang="0">
                <a:pos x="T2" y="T3"/>
              </a:cxn>
              <a:cxn ang="0">
                <a:pos x="T4" y="T5"/>
              </a:cxn>
              <a:cxn ang="0">
                <a:pos x="T6" y="T7"/>
              </a:cxn>
              <a:cxn ang="0">
                <a:pos x="T8" y="T9"/>
              </a:cxn>
              <a:cxn ang="0">
                <a:pos x="T10" y="T11"/>
              </a:cxn>
            </a:cxnLst>
            <a:rect l="0" t="0" r="r" b="b"/>
            <a:pathLst>
              <a:path w="4" h="20">
                <a:moveTo>
                  <a:pt x="0" y="20"/>
                </a:moveTo>
                <a:lnTo>
                  <a:pt x="0" y="20"/>
                </a:lnTo>
                <a:lnTo>
                  <a:pt x="4" y="0"/>
                </a:lnTo>
                <a:lnTo>
                  <a:pt x="4" y="0"/>
                </a:lnTo>
                <a:lnTo>
                  <a:pt x="0" y="20"/>
                </a:lnTo>
                <a:lnTo>
                  <a:pt x="0" y="2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39" name="Freeform 38">
            <a:extLst xmlns:a="http://schemas.openxmlformats.org/drawingml/2006/main">
              <a:ext uri="{FF2B5EF4-FFF2-40B4-BE49-F238E27FC236}">
                <a16:creationId xmlns:a16="http://schemas.microsoft.com/office/drawing/2014/main" id="{C7EB9635-5F94-2729-B37F-14260259DAAE}"/>
              </a:ext>
            </a:extLst>
          </cdr:cNvPr>
          <cdr:cNvSpPr>
            <a:spLocks xmlns:a="http://schemas.openxmlformats.org/drawingml/2006/main"/>
          </cdr:cNvSpPr>
        </cdr:nvSpPr>
        <cdr:spPr bwMode="auto">
          <a:xfrm xmlns:a="http://schemas.openxmlformats.org/drawingml/2006/main">
            <a:off x="11938496" y="2354275"/>
            <a:ext cx="5285" cy="31712"/>
          </a:xfrm>
          <a:custGeom xmlns:a="http://schemas.openxmlformats.org/drawingml/2006/main">
            <a:avLst/>
            <a:gdLst>
              <a:gd name="T0" fmla="*/ 0 w 2"/>
              <a:gd name="T1" fmla="*/ 0 h 12"/>
              <a:gd name="T2" fmla="*/ 0 w 2"/>
              <a:gd name="T3" fmla="*/ 0 h 12"/>
              <a:gd name="T4" fmla="*/ 2 w 2"/>
              <a:gd name="T5" fmla="*/ 12 h 12"/>
              <a:gd name="T6" fmla="*/ 2 w 2"/>
              <a:gd name="T7" fmla="*/ 12 h 12"/>
              <a:gd name="T8" fmla="*/ 0 w 2"/>
              <a:gd name="T9" fmla="*/ 0 h 12"/>
              <a:gd name="T10" fmla="*/ 0 w 2"/>
              <a:gd name="T11" fmla="*/ 0 h 12"/>
            </a:gdLst>
            <a:ahLst/>
            <a:cxnLst>
              <a:cxn ang="0">
                <a:pos x="T0" y="T1"/>
              </a:cxn>
              <a:cxn ang="0">
                <a:pos x="T2" y="T3"/>
              </a:cxn>
              <a:cxn ang="0">
                <a:pos x="T4" y="T5"/>
              </a:cxn>
              <a:cxn ang="0">
                <a:pos x="T6" y="T7"/>
              </a:cxn>
              <a:cxn ang="0">
                <a:pos x="T8" y="T9"/>
              </a:cxn>
              <a:cxn ang="0">
                <a:pos x="T10" y="T11"/>
              </a:cxn>
            </a:cxnLst>
            <a:rect l="0" t="0" r="r" b="b"/>
            <a:pathLst>
              <a:path w="2" h="12">
                <a:moveTo>
                  <a:pt x="0" y="0"/>
                </a:moveTo>
                <a:lnTo>
                  <a:pt x="0" y="0"/>
                </a:lnTo>
                <a:lnTo>
                  <a:pt x="2" y="12"/>
                </a:lnTo>
                <a:lnTo>
                  <a:pt x="2" y="12"/>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0" name="Freeform 39">
            <a:extLst xmlns:a="http://schemas.openxmlformats.org/drawingml/2006/main">
              <a:ext uri="{FF2B5EF4-FFF2-40B4-BE49-F238E27FC236}">
                <a16:creationId xmlns:a16="http://schemas.microsoft.com/office/drawing/2014/main" id="{0865D295-0441-9003-80B9-273416789015}"/>
              </a:ext>
            </a:extLst>
          </cdr:cNvPr>
          <cdr:cNvSpPr>
            <a:spLocks xmlns:a="http://schemas.openxmlformats.org/drawingml/2006/main"/>
          </cdr:cNvSpPr>
        </cdr:nvSpPr>
        <cdr:spPr bwMode="auto">
          <a:xfrm xmlns:a="http://schemas.openxmlformats.org/drawingml/2006/main">
            <a:off x="11526238" y="2148145"/>
            <a:ext cx="5285" cy="58139"/>
          </a:xfrm>
          <a:custGeom xmlns:a="http://schemas.openxmlformats.org/drawingml/2006/main">
            <a:avLst/>
            <a:gdLst>
              <a:gd name="T0" fmla="*/ 2 w 2"/>
              <a:gd name="T1" fmla="*/ 22 h 22"/>
              <a:gd name="T2" fmla="*/ 2 w 2"/>
              <a:gd name="T3" fmla="*/ 22 h 22"/>
              <a:gd name="T4" fmla="*/ 0 w 2"/>
              <a:gd name="T5" fmla="*/ 0 h 22"/>
              <a:gd name="T6" fmla="*/ 0 w 2"/>
              <a:gd name="T7" fmla="*/ 0 h 22"/>
              <a:gd name="T8" fmla="*/ 2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0" y="0"/>
                </a:lnTo>
                <a:lnTo>
                  <a:pt x="0" y="0"/>
                </a:lnTo>
                <a:lnTo>
                  <a:pt x="2" y="22"/>
                </a:lnTo>
                <a:lnTo>
                  <a:pt x="2" y="2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1" name="Freeform 40">
            <a:extLst xmlns:a="http://schemas.openxmlformats.org/drawingml/2006/main">
              <a:ext uri="{FF2B5EF4-FFF2-40B4-BE49-F238E27FC236}">
                <a16:creationId xmlns:a16="http://schemas.microsoft.com/office/drawing/2014/main" id="{C4DFC89B-EC1B-61F4-711A-BE6043034EBD}"/>
              </a:ext>
            </a:extLst>
          </cdr:cNvPr>
          <cdr:cNvSpPr>
            <a:spLocks xmlns:a="http://schemas.openxmlformats.org/drawingml/2006/main"/>
          </cdr:cNvSpPr>
        </cdr:nvSpPr>
        <cdr:spPr bwMode="auto">
          <a:xfrm xmlns:a="http://schemas.openxmlformats.org/drawingml/2006/main">
            <a:off x="11462814" y="2053009"/>
            <a:ext cx="533821" cy="739951"/>
          </a:xfrm>
          <a:custGeom xmlns:a="http://schemas.openxmlformats.org/drawingml/2006/main">
            <a:avLst/>
            <a:gdLst>
              <a:gd name="T0" fmla="*/ 0 w 202"/>
              <a:gd name="T1" fmla="*/ 254 h 280"/>
              <a:gd name="T2" fmla="*/ 6 w 202"/>
              <a:gd name="T3" fmla="*/ 266 h 280"/>
              <a:gd name="T4" fmla="*/ 12 w 202"/>
              <a:gd name="T5" fmla="*/ 274 h 280"/>
              <a:gd name="T6" fmla="*/ 20 w 202"/>
              <a:gd name="T7" fmla="*/ 278 h 280"/>
              <a:gd name="T8" fmla="*/ 28 w 202"/>
              <a:gd name="T9" fmla="*/ 280 h 280"/>
              <a:gd name="T10" fmla="*/ 96 w 202"/>
              <a:gd name="T11" fmla="*/ 280 h 280"/>
              <a:gd name="T12" fmla="*/ 168 w 202"/>
              <a:gd name="T13" fmla="*/ 280 h 280"/>
              <a:gd name="T14" fmla="*/ 178 w 202"/>
              <a:gd name="T15" fmla="*/ 280 h 280"/>
              <a:gd name="T16" fmla="*/ 188 w 202"/>
              <a:gd name="T17" fmla="*/ 276 h 280"/>
              <a:gd name="T18" fmla="*/ 198 w 202"/>
              <a:gd name="T19" fmla="*/ 266 h 280"/>
              <a:gd name="T20" fmla="*/ 200 w 202"/>
              <a:gd name="T21" fmla="*/ 260 h 280"/>
              <a:gd name="T22" fmla="*/ 202 w 202"/>
              <a:gd name="T23" fmla="*/ 254 h 280"/>
              <a:gd name="T24" fmla="*/ 202 w 202"/>
              <a:gd name="T25" fmla="*/ 156 h 280"/>
              <a:gd name="T26" fmla="*/ 196 w 202"/>
              <a:gd name="T27" fmla="*/ 152 h 280"/>
              <a:gd name="T28" fmla="*/ 190 w 202"/>
              <a:gd name="T29" fmla="*/ 146 h 280"/>
              <a:gd name="T30" fmla="*/ 186 w 202"/>
              <a:gd name="T31" fmla="*/ 136 h 280"/>
              <a:gd name="T32" fmla="*/ 186 w 202"/>
              <a:gd name="T33" fmla="*/ 136 h 280"/>
              <a:gd name="T34" fmla="*/ 182 w 202"/>
              <a:gd name="T35" fmla="*/ 126 h 280"/>
              <a:gd name="T36" fmla="*/ 180 w 202"/>
              <a:gd name="T37" fmla="*/ 114 h 280"/>
              <a:gd name="T38" fmla="*/ 178 w 202"/>
              <a:gd name="T39" fmla="*/ 106 h 280"/>
              <a:gd name="T40" fmla="*/ 178 w 202"/>
              <a:gd name="T41" fmla="*/ 92 h 280"/>
              <a:gd name="T42" fmla="*/ 176 w 202"/>
              <a:gd name="T43" fmla="*/ 78 h 280"/>
              <a:gd name="T44" fmla="*/ 180 w 202"/>
              <a:gd name="T45" fmla="*/ 28 h 280"/>
              <a:gd name="T46" fmla="*/ 184 w 202"/>
              <a:gd name="T47" fmla="*/ 16 h 280"/>
              <a:gd name="T48" fmla="*/ 160 w 202"/>
              <a:gd name="T49" fmla="*/ 0 h 280"/>
              <a:gd name="T50" fmla="*/ 158 w 202"/>
              <a:gd name="T51" fmla="*/ 8 h 280"/>
              <a:gd name="T52" fmla="*/ 148 w 202"/>
              <a:gd name="T53" fmla="*/ 18 h 280"/>
              <a:gd name="T54" fmla="*/ 122 w 202"/>
              <a:gd name="T55" fmla="*/ 28 h 280"/>
              <a:gd name="T56" fmla="*/ 102 w 202"/>
              <a:gd name="T57" fmla="*/ 28 h 280"/>
              <a:gd name="T58" fmla="*/ 64 w 202"/>
              <a:gd name="T59" fmla="*/ 22 h 280"/>
              <a:gd name="T60" fmla="*/ 50 w 202"/>
              <a:gd name="T61" fmla="*/ 16 h 280"/>
              <a:gd name="T62" fmla="*/ 44 w 202"/>
              <a:gd name="T63" fmla="*/ 4 h 280"/>
              <a:gd name="T64" fmla="*/ 42 w 202"/>
              <a:gd name="T65" fmla="*/ 2 h 280"/>
              <a:gd name="T66" fmla="*/ 20 w 202"/>
              <a:gd name="T67" fmla="*/ 16 h 280"/>
              <a:gd name="T68" fmla="*/ 24 w 202"/>
              <a:gd name="T69" fmla="*/ 36 h 280"/>
              <a:gd name="T70" fmla="*/ 26 w 202"/>
              <a:gd name="T71" fmla="*/ 58 h 280"/>
              <a:gd name="T72" fmla="*/ 26 w 202"/>
              <a:gd name="T73" fmla="*/ 78 h 280"/>
              <a:gd name="T74" fmla="*/ 24 w 202"/>
              <a:gd name="T75" fmla="*/ 106 h 280"/>
              <a:gd name="T76" fmla="*/ 20 w 202"/>
              <a:gd name="T77" fmla="*/ 126 h 280"/>
              <a:gd name="T78" fmla="*/ 20 w 202"/>
              <a:gd name="T79" fmla="*/ 126 h 280"/>
              <a:gd name="T80" fmla="*/ 16 w 202"/>
              <a:gd name="T81" fmla="*/ 136 h 280"/>
              <a:gd name="T82" fmla="*/ 10 w 202"/>
              <a:gd name="T83" fmla="*/ 148 h 280"/>
              <a:gd name="T84" fmla="*/ 0 w 202"/>
              <a:gd name="T85" fmla="*/ 156 h 280"/>
              <a:gd name="T86" fmla="*/ 0 w 202"/>
              <a:gd name="T87" fmla="*/ 248 h 280"/>
              <a:gd name="T88" fmla="*/ 0 w 202"/>
              <a:gd name="T89" fmla="*/ 25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80">
                <a:moveTo>
                  <a:pt x="0" y="254"/>
                </a:moveTo>
                <a:lnTo>
                  <a:pt x="0" y="254"/>
                </a:lnTo>
                <a:lnTo>
                  <a:pt x="2" y="260"/>
                </a:lnTo>
                <a:lnTo>
                  <a:pt x="6" y="266"/>
                </a:lnTo>
                <a:lnTo>
                  <a:pt x="6" y="266"/>
                </a:lnTo>
                <a:lnTo>
                  <a:pt x="12" y="274"/>
                </a:lnTo>
                <a:lnTo>
                  <a:pt x="12" y="274"/>
                </a:lnTo>
                <a:lnTo>
                  <a:pt x="20" y="278"/>
                </a:lnTo>
                <a:lnTo>
                  <a:pt x="20" y="278"/>
                </a:lnTo>
                <a:lnTo>
                  <a:pt x="28" y="280"/>
                </a:lnTo>
                <a:lnTo>
                  <a:pt x="34" y="280"/>
                </a:lnTo>
                <a:lnTo>
                  <a:pt x="96" y="280"/>
                </a:lnTo>
                <a:lnTo>
                  <a:pt x="106" y="280"/>
                </a:lnTo>
                <a:lnTo>
                  <a:pt x="168" y="280"/>
                </a:lnTo>
                <a:lnTo>
                  <a:pt x="168" y="280"/>
                </a:lnTo>
                <a:lnTo>
                  <a:pt x="178" y="280"/>
                </a:lnTo>
                <a:lnTo>
                  <a:pt x="188" y="276"/>
                </a:lnTo>
                <a:lnTo>
                  <a:pt x="188" y="276"/>
                </a:lnTo>
                <a:lnTo>
                  <a:pt x="192" y="272"/>
                </a:lnTo>
                <a:lnTo>
                  <a:pt x="198" y="266"/>
                </a:lnTo>
                <a:lnTo>
                  <a:pt x="198" y="266"/>
                </a:lnTo>
                <a:lnTo>
                  <a:pt x="200" y="260"/>
                </a:lnTo>
                <a:lnTo>
                  <a:pt x="202" y="254"/>
                </a:lnTo>
                <a:lnTo>
                  <a:pt x="202" y="254"/>
                </a:lnTo>
                <a:lnTo>
                  <a:pt x="202" y="248"/>
                </a:lnTo>
                <a:lnTo>
                  <a:pt x="202" y="156"/>
                </a:lnTo>
                <a:lnTo>
                  <a:pt x="202" y="156"/>
                </a:lnTo>
                <a:lnTo>
                  <a:pt x="196" y="152"/>
                </a:lnTo>
                <a:lnTo>
                  <a:pt x="190" y="146"/>
                </a:lnTo>
                <a:lnTo>
                  <a:pt x="190" y="146"/>
                </a:lnTo>
                <a:lnTo>
                  <a:pt x="186" y="136"/>
                </a:lnTo>
                <a:lnTo>
                  <a:pt x="186" y="136"/>
                </a:lnTo>
                <a:lnTo>
                  <a:pt x="186" y="136"/>
                </a:lnTo>
                <a:lnTo>
                  <a:pt x="186" y="136"/>
                </a:lnTo>
                <a:lnTo>
                  <a:pt x="182" y="126"/>
                </a:lnTo>
                <a:lnTo>
                  <a:pt x="182" y="126"/>
                </a:lnTo>
                <a:lnTo>
                  <a:pt x="180" y="114"/>
                </a:lnTo>
                <a:lnTo>
                  <a:pt x="180" y="114"/>
                </a:lnTo>
                <a:lnTo>
                  <a:pt x="178" y="106"/>
                </a:lnTo>
                <a:lnTo>
                  <a:pt x="178" y="106"/>
                </a:lnTo>
                <a:lnTo>
                  <a:pt x="178" y="92"/>
                </a:lnTo>
                <a:lnTo>
                  <a:pt x="178" y="92"/>
                </a:lnTo>
                <a:lnTo>
                  <a:pt x="176" y="78"/>
                </a:lnTo>
                <a:lnTo>
                  <a:pt x="176" y="78"/>
                </a:lnTo>
                <a:lnTo>
                  <a:pt x="178" y="42"/>
                </a:lnTo>
                <a:lnTo>
                  <a:pt x="180" y="28"/>
                </a:lnTo>
                <a:lnTo>
                  <a:pt x="184" y="16"/>
                </a:lnTo>
                <a:lnTo>
                  <a:pt x="184" y="16"/>
                </a:lnTo>
                <a:lnTo>
                  <a:pt x="160" y="0"/>
                </a:lnTo>
                <a:lnTo>
                  <a:pt x="160" y="0"/>
                </a:lnTo>
                <a:lnTo>
                  <a:pt x="160" y="0"/>
                </a:lnTo>
                <a:lnTo>
                  <a:pt x="158" y="8"/>
                </a:lnTo>
                <a:lnTo>
                  <a:pt x="152" y="14"/>
                </a:lnTo>
                <a:lnTo>
                  <a:pt x="148" y="18"/>
                </a:lnTo>
                <a:lnTo>
                  <a:pt x="140" y="22"/>
                </a:lnTo>
                <a:lnTo>
                  <a:pt x="122" y="28"/>
                </a:lnTo>
                <a:lnTo>
                  <a:pt x="102" y="28"/>
                </a:lnTo>
                <a:lnTo>
                  <a:pt x="102" y="28"/>
                </a:lnTo>
                <a:lnTo>
                  <a:pt x="82" y="28"/>
                </a:lnTo>
                <a:lnTo>
                  <a:pt x="64" y="22"/>
                </a:lnTo>
                <a:lnTo>
                  <a:pt x="56" y="20"/>
                </a:lnTo>
                <a:lnTo>
                  <a:pt x="50" y="16"/>
                </a:lnTo>
                <a:lnTo>
                  <a:pt x="46" y="10"/>
                </a:lnTo>
                <a:lnTo>
                  <a:pt x="44" y="4"/>
                </a:lnTo>
                <a:lnTo>
                  <a:pt x="42" y="2"/>
                </a:lnTo>
                <a:lnTo>
                  <a:pt x="42" y="2"/>
                </a:lnTo>
                <a:lnTo>
                  <a:pt x="20" y="16"/>
                </a:lnTo>
                <a:lnTo>
                  <a:pt x="20" y="16"/>
                </a:lnTo>
                <a:lnTo>
                  <a:pt x="24" y="36"/>
                </a:lnTo>
                <a:lnTo>
                  <a:pt x="24" y="36"/>
                </a:lnTo>
                <a:lnTo>
                  <a:pt x="26" y="58"/>
                </a:lnTo>
                <a:lnTo>
                  <a:pt x="26" y="58"/>
                </a:lnTo>
                <a:lnTo>
                  <a:pt x="26" y="78"/>
                </a:lnTo>
                <a:lnTo>
                  <a:pt x="26" y="78"/>
                </a:lnTo>
                <a:lnTo>
                  <a:pt x="24" y="106"/>
                </a:lnTo>
                <a:lnTo>
                  <a:pt x="24" y="106"/>
                </a:lnTo>
                <a:lnTo>
                  <a:pt x="20" y="126"/>
                </a:lnTo>
                <a:lnTo>
                  <a:pt x="20" y="126"/>
                </a:lnTo>
                <a:lnTo>
                  <a:pt x="20" y="126"/>
                </a:lnTo>
                <a:lnTo>
                  <a:pt x="20" y="126"/>
                </a:lnTo>
                <a:lnTo>
                  <a:pt x="16" y="136"/>
                </a:lnTo>
                <a:lnTo>
                  <a:pt x="16" y="136"/>
                </a:lnTo>
                <a:lnTo>
                  <a:pt x="10" y="148"/>
                </a:lnTo>
                <a:lnTo>
                  <a:pt x="10" y="148"/>
                </a:lnTo>
                <a:lnTo>
                  <a:pt x="6" y="154"/>
                </a:lnTo>
                <a:lnTo>
                  <a:pt x="0" y="156"/>
                </a:lnTo>
                <a:lnTo>
                  <a:pt x="0" y="160"/>
                </a:lnTo>
                <a:lnTo>
                  <a:pt x="0" y="248"/>
                </a:lnTo>
                <a:lnTo>
                  <a:pt x="0" y="248"/>
                </a:lnTo>
                <a:lnTo>
                  <a:pt x="0" y="254"/>
                </a:lnTo>
                <a:lnTo>
                  <a:pt x="0" y="254"/>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2" name="Freeform 41">
            <a:extLst xmlns:a="http://schemas.openxmlformats.org/drawingml/2006/main">
              <a:ext uri="{FF2B5EF4-FFF2-40B4-BE49-F238E27FC236}">
                <a16:creationId xmlns:a16="http://schemas.microsoft.com/office/drawing/2014/main" id="{434643CE-09B7-11DC-814F-D0012CEFB15C}"/>
              </a:ext>
            </a:extLst>
          </cdr:cNvPr>
          <cdr:cNvSpPr>
            <a:spLocks xmlns:a="http://schemas.openxmlformats.org/drawingml/2006/main"/>
          </cdr:cNvSpPr>
        </cdr:nvSpPr>
        <cdr:spPr bwMode="auto">
          <a:xfrm xmlns:a="http://schemas.openxmlformats.org/drawingml/2006/main">
            <a:off x="11864501" y="2047723"/>
            <a:ext cx="5285" cy="5285"/>
          </a:xfrm>
          <a:custGeom xmlns:a="http://schemas.openxmlformats.org/drawingml/2006/main">
            <a:avLst/>
            <a:gdLst>
              <a:gd name="T0" fmla="*/ 0 w 2"/>
              <a:gd name="T1" fmla="*/ 2 h 2"/>
              <a:gd name="T2" fmla="*/ 2 w 2"/>
              <a:gd name="T3" fmla="*/ 0 h 2"/>
              <a:gd name="T4" fmla="*/ 2 w 2"/>
              <a:gd name="T5" fmla="*/ 0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0"/>
                </a:lnTo>
                <a:lnTo>
                  <a:pt x="2" y="0"/>
                </a:lnTo>
                <a:lnTo>
                  <a:pt x="2" y="0"/>
                </a:lnTo>
                <a:lnTo>
                  <a:pt x="0" y="2"/>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sp macro="" textlink="">
        <cdr:nvSpPr>
          <cdr:cNvPr id="43" name="Freeform 42">
            <a:extLst xmlns:a="http://schemas.openxmlformats.org/drawingml/2006/main">
              <a:ext uri="{FF2B5EF4-FFF2-40B4-BE49-F238E27FC236}">
                <a16:creationId xmlns:a16="http://schemas.microsoft.com/office/drawing/2014/main" id="{E41A78B9-3BA7-0B81-7B73-ECE6B7D7EAC1}"/>
              </a:ext>
            </a:extLst>
          </cdr:cNvPr>
          <cdr:cNvSpPr>
            <a:spLocks xmlns:a="http://schemas.openxmlformats.org/drawingml/2006/main"/>
          </cdr:cNvSpPr>
        </cdr:nvSpPr>
        <cdr:spPr bwMode="auto">
          <a:xfrm xmlns:a="http://schemas.openxmlformats.org/drawingml/2006/main">
            <a:off x="11462814" y="2465267"/>
            <a:ext cx="0" cy="10571"/>
          </a:xfrm>
          <a:custGeom xmlns:a="http://schemas.openxmlformats.org/drawingml/2006/main">
            <a:avLst/>
            <a:gdLst>
              <a:gd name="T0" fmla="*/ 0 h 4"/>
              <a:gd name="T1" fmla="*/ 4 h 4"/>
              <a:gd name="T2" fmla="*/ 0 h 4"/>
              <a:gd name="T3" fmla="*/ 0 h 4"/>
              <a:gd name="T4" fmla="*/ 0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4"/>
                </a:lnTo>
                <a:lnTo>
                  <a:pt x="0" y="0"/>
                </a:lnTo>
                <a:lnTo>
                  <a:pt x="0" y="0"/>
                </a:lnTo>
                <a:lnTo>
                  <a:pt x="0" y="0"/>
                </a:lnTo>
                <a:lnTo>
                  <a:pt x="0" y="0"/>
                </a:lnTo>
                <a:close/>
              </a:path>
            </a:pathLst>
          </a:custGeom>
          <a:grpFill xmlns:a="http://schemas.openxmlformats.org/drawingml/2006/main"/>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111ECA5D-E625-6C84-17AB-DD67DA5BC6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81F2916-4F71-0890-D40D-07355034D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7DF214-3178-49A2-91A4-331B365E2E06}" type="datetimeFigureOut">
              <a:rPr lang="fi-FI" smtClean="0"/>
              <a:t>7.4.2026</a:t>
            </a:fld>
            <a:endParaRPr lang="fi-FI"/>
          </a:p>
        </p:txBody>
      </p:sp>
      <p:sp>
        <p:nvSpPr>
          <p:cNvPr id="4" name="Alatunnisteen paikkamerkki 3">
            <a:extLst>
              <a:ext uri="{FF2B5EF4-FFF2-40B4-BE49-F238E27FC236}">
                <a16:creationId xmlns:a16="http://schemas.microsoft.com/office/drawing/2014/main" id="{7E9800FF-BFB7-4C3D-E429-903CF8C6EC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421643FD-5CC9-2C11-81C5-5140E5136C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2B886-3F7C-4BB4-A273-08E3D4DAE0F9}" type="slidenum">
              <a:rPr lang="fi-FI" smtClean="0"/>
              <a:t>‹#›</a:t>
            </a:fld>
            <a:endParaRPr lang="fi-FI"/>
          </a:p>
        </p:txBody>
      </p:sp>
    </p:spTree>
    <p:extLst>
      <p:ext uri="{BB962C8B-B14F-4D97-AF65-F5344CB8AC3E}">
        <p14:creationId xmlns:p14="http://schemas.microsoft.com/office/powerpoint/2010/main" val="11013492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354F7-8668-1642-9417-D6CC3FE13C2F}" type="datetimeFigureOut">
              <a:rPr lang="en-FI" smtClean="0"/>
              <a:t>04/07/2026</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88416-97D6-034A-A369-A193627F0F71}" type="slidenum">
              <a:rPr lang="en-FI" smtClean="0"/>
              <a:t>‹#›</a:t>
            </a:fld>
            <a:endParaRPr lang="en-FI"/>
          </a:p>
        </p:txBody>
      </p:sp>
    </p:spTree>
    <p:extLst>
      <p:ext uri="{BB962C8B-B14F-4D97-AF65-F5344CB8AC3E}">
        <p14:creationId xmlns:p14="http://schemas.microsoft.com/office/powerpoint/2010/main" val="1436025719"/>
      </p:ext>
    </p:extLst>
  </p:cSld>
  <p:clrMap bg1="lt1" tx1="dk1" bg2="lt2" tx2="dk2" accent1="accent1" accent2="accent2" accent3="accent3" accent4="accent4" accent5="accent5" accent6="accent6" hlink="hlink" folHlink="folHlink"/>
  <p:hf sldNum="0" hdr="0" ftr="0" dt="0"/>
  <p:notesStyle>
    <a:lvl1pPr marL="0" algn="l" defTabSz="913668" rtl="0" eaLnBrk="1" latinLnBrk="0" hangingPunct="1">
      <a:defRPr sz="1200" kern="1200">
        <a:solidFill>
          <a:schemeClr val="tx1"/>
        </a:solidFill>
        <a:latin typeface="+mn-lt"/>
        <a:ea typeface="+mn-ea"/>
        <a:cs typeface="+mn-cs"/>
      </a:defRPr>
    </a:lvl1pPr>
    <a:lvl2pPr marL="456834" algn="l" defTabSz="913668" rtl="0" eaLnBrk="1" latinLnBrk="0" hangingPunct="1">
      <a:defRPr sz="1200" kern="1200">
        <a:solidFill>
          <a:schemeClr val="tx1"/>
        </a:solidFill>
        <a:latin typeface="+mn-lt"/>
        <a:ea typeface="+mn-ea"/>
        <a:cs typeface="+mn-cs"/>
      </a:defRPr>
    </a:lvl2pPr>
    <a:lvl3pPr marL="913668" algn="l" defTabSz="913668" rtl="0" eaLnBrk="1" latinLnBrk="0" hangingPunct="1">
      <a:defRPr sz="1200" kern="1200">
        <a:solidFill>
          <a:schemeClr val="tx1"/>
        </a:solidFill>
        <a:latin typeface="+mn-lt"/>
        <a:ea typeface="+mn-ea"/>
        <a:cs typeface="+mn-cs"/>
      </a:defRPr>
    </a:lvl3pPr>
    <a:lvl4pPr marL="1370503" algn="l" defTabSz="913668" rtl="0" eaLnBrk="1" latinLnBrk="0" hangingPunct="1">
      <a:defRPr sz="1200" kern="1200">
        <a:solidFill>
          <a:schemeClr val="tx1"/>
        </a:solidFill>
        <a:latin typeface="+mn-lt"/>
        <a:ea typeface="+mn-ea"/>
        <a:cs typeface="+mn-cs"/>
      </a:defRPr>
    </a:lvl4pPr>
    <a:lvl5pPr marL="1827337" algn="l" defTabSz="913668" rtl="0" eaLnBrk="1" latinLnBrk="0" hangingPunct="1">
      <a:defRPr sz="1200" kern="1200">
        <a:solidFill>
          <a:schemeClr val="tx1"/>
        </a:solidFill>
        <a:latin typeface="+mn-lt"/>
        <a:ea typeface="+mn-ea"/>
        <a:cs typeface="+mn-cs"/>
      </a:defRPr>
    </a:lvl5pPr>
    <a:lvl6pPr marL="2284172" algn="l" defTabSz="913668" rtl="0" eaLnBrk="1" latinLnBrk="0" hangingPunct="1">
      <a:defRPr sz="1200" kern="1200">
        <a:solidFill>
          <a:schemeClr val="tx1"/>
        </a:solidFill>
        <a:latin typeface="+mn-lt"/>
        <a:ea typeface="+mn-ea"/>
        <a:cs typeface="+mn-cs"/>
      </a:defRPr>
    </a:lvl6pPr>
    <a:lvl7pPr marL="2741006" algn="l" defTabSz="913668" rtl="0" eaLnBrk="1" latinLnBrk="0" hangingPunct="1">
      <a:defRPr sz="1200" kern="1200">
        <a:solidFill>
          <a:schemeClr val="tx1"/>
        </a:solidFill>
        <a:latin typeface="+mn-lt"/>
        <a:ea typeface="+mn-ea"/>
        <a:cs typeface="+mn-cs"/>
      </a:defRPr>
    </a:lvl7pPr>
    <a:lvl8pPr marL="3197840" algn="l" defTabSz="913668" rtl="0" eaLnBrk="1" latinLnBrk="0" hangingPunct="1">
      <a:defRPr sz="1200" kern="1200">
        <a:solidFill>
          <a:schemeClr val="tx1"/>
        </a:solidFill>
        <a:latin typeface="+mn-lt"/>
        <a:ea typeface="+mn-ea"/>
        <a:cs typeface="+mn-cs"/>
      </a:defRPr>
    </a:lvl8pPr>
    <a:lvl9pPr marL="3654675" algn="l" defTabSz="913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Häiriötilannetehtävän linkki: https://response.questback.com/hsy/4vgxbsm56m  </a:t>
            </a:r>
          </a:p>
          <a:p>
            <a:r>
              <a:rPr lang="fi-FI" dirty="0"/>
              <a:t>Työntekijätarinoiden linkki: https://julkaisu.hsy.fi/vesihuollon-ystavakirja.html </a:t>
            </a:r>
          </a:p>
          <a:p>
            <a:endParaRPr lang="fi-FI" dirty="0"/>
          </a:p>
        </p:txBody>
      </p:sp>
    </p:spTree>
    <p:extLst>
      <p:ext uri="{BB962C8B-B14F-4D97-AF65-F5344CB8AC3E}">
        <p14:creationId xmlns:p14="http://schemas.microsoft.com/office/powerpoint/2010/main" val="89572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6E1C-9119-605F-42AE-5F2C0A27DC3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6134AC7-0D36-4FB8-F934-D8834585ECF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B3516BA-94A1-6FD9-84E1-3CFA9565CC92}"/>
              </a:ext>
            </a:extLst>
          </p:cNvPr>
          <p:cNvSpPr>
            <a:spLocks noGrp="1"/>
          </p:cNvSpPr>
          <p:nvPr>
            <p:ph type="body" idx="1"/>
          </p:nvPr>
        </p:nvSpPr>
        <p:spPr/>
        <p:txBody>
          <a:bodyPr/>
          <a:lstStyle/>
          <a:p>
            <a:pPr marL="342900" indent="-342900">
              <a:buFont typeface="Arial" panose="020B0604020202020204" pitchFamily="34" charset="0"/>
              <a:buChar char="•"/>
            </a:pPr>
            <a:r>
              <a:rPr lang="fi-FI" dirty="0"/>
              <a:t>Vanha Vesilinna on kuvan iso, suorakaiteen muotoinen rakennus. Sitä on laajennettu monta kertaa.</a:t>
            </a:r>
          </a:p>
          <a:p>
            <a:pPr marL="342900" indent="-342900">
              <a:buFont typeface="Arial" panose="020B0604020202020204" pitchFamily="34" charset="0"/>
              <a:buChar char="•"/>
            </a:pPr>
            <a:r>
              <a:rPr lang="fi-FI" dirty="0"/>
              <a:t>1939 viereen rakennettiin pyöreä vesitorni. Se on Helsingin toiseksi vanhin vesitorni. Sen viherkatto toimi naamiointina talvisodassa. Vesilaitoksen kohteita naamioitiin myös vihreällä huovalla ja kuusilla pommien välttämiseksi.</a:t>
            </a:r>
          </a:p>
          <a:p>
            <a:pPr marL="342900" indent="-342900">
              <a:buFont typeface="Arial" panose="020B0604020202020204" pitchFamily="34" charset="0"/>
              <a:buChar char="•"/>
            </a:pPr>
            <a:r>
              <a:rPr lang="fi-FI" dirty="0"/>
              <a:t>Molemmat vesitornit poistuivat käytöstä 2003. Nykyään Vesilinnassa on varastoa, pyöreässä vesitornissa vuoristorata (ks. dia 33).</a:t>
            </a:r>
          </a:p>
          <a:p>
            <a:pPr marL="342900" indent="-342900">
              <a:buFont typeface="Arial" panose="020B0604020202020204" pitchFamily="34" charset="0"/>
              <a:buChar char="•"/>
            </a:pPr>
            <a:r>
              <a:rPr lang="fi-FI" dirty="0"/>
              <a:t>Kuva on otettu 1964. Linnanmäki oli jo huvipuisto, mutta vesitorneja käytettiin vielä. Monia nykyisiä huvipuiston laitteita ei vielä ollut.</a:t>
            </a:r>
          </a:p>
        </p:txBody>
      </p:sp>
    </p:spTree>
    <p:extLst>
      <p:ext uri="{BB962C8B-B14F-4D97-AF65-F5344CB8AC3E}">
        <p14:creationId xmlns:p14="http://schemas.microsoft.com/office/powerpoint/2010/main" val="655761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Vesijohto ei välittömästi korvannut kaivoja. Vesiposteja oli alkuun harvassa. </a:t>
            </a:r>
          </a:p>
          <a:p>
            <a:pPr marL="171450" indent="-171450">
              <a:buFont typeface="Arial" panose="020B0604020202020204" pitchFamily="34" charset="0"/>
              <a:buChar char="•"/>
            </a:pPr>
            <a:r>
              <a:rPr lang="fi-FI" dirty="0"/>
              <a:t>Kellertävä vesijohtovesi ei ollut yhtä miellyttävän oloista kuin kirkas kaivovesi. Lisäksi uskottiin, ettei vesijohtovesi kelpaa kahvinkeittoon. </a:t>
            </a:r>
          </a:p>
          <a:p>
            <a:pPr marL="171450" indent="-171450">
              <a:buFont typeface="Arial" panose="020B0604020202020204" pitchFamily="34" charset="0"/>
              <a:buChar char="•"/>
            </a:pPr>
            <a:r>
              <a:rPr lang="fi-FI" dirty="0"/>
              <a:t>Helsinkiläiset hakivatkin vettä yleisistä kaivoista koko 1880-luvun ajan, vaikka oli tiedossa, että vesi oli kelvotonta. Kaivoja jopa kunnostettiin, kunnes terveyslautakunnan vaatimuksesta ne lopulta suljettiin 1890-luvun alussa. </a:t>
            </a:r>
          </a:p>
          <a:p>
            <a:pPr marL="171450" indent="-171450">
              <a:buFont typeface="Arial" panose="020B0604020202020204" pitchFamily="34" charset="0"/>
              <a:buChar char="•"/>
            </a:pPr>
            <a:r>
              <a:rPr lang="fi-FI" dirty="0"/>
              <a:t>Myös muualla Suomessa kaivoveden laadun kanssa oli ongelmia.</a:t>
            </a:r>
          </a:p>
        </p:txBody>
      </p:sp>
    </p:spTree>
    <p:extLst>
      <p:ext uri="{BB962C8B-B14F-4D97-AF65-F5344CB8AC3E}">
        <p14:creationId xmlns:p14="http://schemas.microsoft.com/office/powerpoint/2010/main" val="203374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1B2C-AECA-A1E6-3FCC-53F1B370C0D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EE530E0-6766-926F-62F0-D6242BB6041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0C6FA28-7814-ED47-7718-6C14BEE792A7}"/>
              </a:ext>
            </a:extLst>
          </p:cNvPr>
          <p:cNvSpPr>
            <a:spLocks noGrp="1"/>
          </p:cNvSpPr>
          <p:nvPr>
            <p:ph type="body" idx="1"/>
          </p:nvPr>
        </p:nvSpPr>
        <p:spPr/>
        <p:txBody>
          <a:bodyPr/>
          <a:lstStyle/>
          <a:p>
            <a:pPr marL="171450" indent="-171450">
              <a:buFont typeface="Arial" panose="020B0604020202020204" pitchFamily="34" charset="0"/>
              <a:buChar char="•"/>
            </a:pPr>
            <a:r>
              <a:rPr lang="fi-FI" dirty="0"/>
              <a:t>Vesilaitoksen toiminnan alkaessa 1876 vettä ei vielä puhdistettu, koska vedenpuhdistuslaitoksen rakentaminen oli kesken.</a:t>
            </a:r>
          </a:p>
          <a:p>
            <a:pPr marL="171450" indent="-171450">
              <a:buFont typeface="Arial" panose="020B0604020202020204" pitchFamily="34" charset="0"/>
              <a:buChar char="•"/>
            </a:pPr>
            <a:r>
              <a:rPr lang="fi-FI" dirty="0"/>
              <a:t>Vesi piti edelleen kantaa kotiin vesipostilta tai kaivolta. Vain muutamiin taloihin tuli oma vesijohto.</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384570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572123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0ABF6-759D-A4C6-25B3-7CBD9EB17A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67C806A-8F89-7BBB-D6D8-DF89817A834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7009739-ADBE-BA28-387F-BDFC2EA6D834}"/>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Kuvassa Töölönlahtea, taustalla Töölön sokeritehdas.</a:t>
            </a:r>
            <a:endParaRPr lang="fi-FI" dirty="0"/>
          </a:p>
        </p:txBody>
      </p:sp>
    </p:spTree>
    <p:extLst>
      <p:ext uri="{BB962C8B-B14F-4D97-AF65-F5344CB8AC3E}">
        <p14:creationId xmlns:p14="http://schemas.microsoft.com/office/powerpoint/2010/main" val="304957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60DA-2500-EA1F-1D7D-F24261CB57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E0A513-3F3F-C03F-7971-3EFA14A7476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6117F7E-AD2A-7A75-2B3E-71000D3988AB}"/>
              </a:ext>
            </a:extLst>
          </p:cNvPr>
          <p:cNvSpPr>
            <a:spLocks noGrp="1"/>
          </p:cNvSpPr>
          <p:nvPr>
            <p:ph type="body" idx="1"/>
          </p:nvPr>
        </p:nvSpPr>
        <p:spPr/>
        <p:txBody>
          <a:bodyPr/>
          <a:lstStyle/>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Lahden puhdistamo avattiin marraskuussa ja Helsingin joulukuussa 1910. Lahdessa puhdistettiin Pohjoismaiden ensimmäisenä koko asemakaava-alueen jätevedet (3500 hlö). Helsingin laitos oli mitoitettu 3000 asukkaalle, vaikka kaupungissa oli yli 100 000 asukasta, eli suurin osa jätevesistä jäi puhdistamatta.</a:t>
            </a:r>
          </a:p>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Molemmat puhdistamot perustuivat samaan tekniikkaan: mekaaninen esikäsittely, mädätys septisessä tankissa ja biologinen suodatus. Niiden teho jäi kauas nykypuhdistamoista.</a:t>
            </a:r>
          </a:p>
          <a:p>
            <a:pPr marL="171450" marR="0" lvl="0" indent="-171450" algn="l" defTabSz="913668" rtl="0" eaLnBrk="1" fontAlgn="t"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Helsingissä vesivessat (WC = </a:t>
            </a:r>
            <a:r>
              <a:rPr lang="fi-FI" sz="1200" b="0" i="0" kern="1200" dirty="0" err="1">
                <a:solidFill>
                  <a:schemeClr val="tx1"/>
                </a:solidFill>
                <a:effectLst/>
                <a:latin typeface="+mn-lt"/>
                <a:ea typeface="+mn-ea"/>
                <a:cs typeface="+mn-cs"/>
              </a:rPr>
              <a:t>water</a:t>
            </a:r>
            <a:r>
              <a:rPr lang="fi-FI" sz="1200" b="0" i="0" kern="1200" dirty="0">
                <a:solidFill>
                  <a:schemeClr val="tx1"/>
                </a:solidFill>
                <a:effectLst/>
                <a:latin typeface="+mn-lt"/>
                <a:ea typeface="+mn-ea"/>
                <a:cs typeface="+mn-cs"/>
              </a:rPr>
              <a:t> </a:t>
            </a:r>
            <a:r>
              <a:rPr lang="fi-FI" sz="1200" b="0" i="0" kern="1200" dirty="0" err="1">
                <a:solidFill>
                  <a:schemeClr val="tx1"/>
                </a:solidFill>
                <a:effectLst/>
                <a:latin typeface="+mn-lt"/>
                <a:ea typeface="+mn-ea"/>
                <a:cs typeface="+mn-cs"/>
              </a:rPr>
              <a:t>closet</a:t>
            </a:r>
            <a:r>
              <a:rPr lang="fi-FI" sz="1200" b="0" i="0" kern="1200" dirty="0">
                <a:solidFill>
                  <a:schemeClr val="tx1"/>
                </a:solidFill>
                <a:effectLst/>
                <a:latin typeface="+mn-lt"/>
                <a:ea typeface="+mn-ea"/>
                <a:cs typeface="+mn-cs"/>
              </a:rPr>
              <a:t> = vesikomero) olivat kiellettyjä vuoteen 1895. Sen jälkeen ehdoksi vesivessan käytölle tuli, että virtsa sai mennä viemäriin, mutta kiinteät jätteet tuli kerätä säiliöihin. 1910 Helsingissä oli jo 10 000 vesivessaa.</a:t>
            </a:r>
          </a:p>
          <a:p>
            <a:pPr marL="0" marR="0" lvl="0" indent="0" algn="l" defTabSz="913668" rtl="0" eaLnBrk="1" fontAlgn="t" latinLnBrk="0" hangingPunct="1">
              <a:lnSpc>
                <a:spcPct val="100000"/>
              </a:lnSpc>
              <a:spcBef>
                <a:spcPts val="0"/>
              </a:spcBef>
              <a:spcAft>
                <a:spcPts val="0"/>
              </a:spcAft>
              <a:buClrTx/>
              <a:buSzTx/>
              <a:buFontTx/>
              <a:buNone/>
              <a:tabLst/>
              <a:defRPr/>
            </a:pPr>
            <a:endParaRPr lang="fi-FI"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13666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Vantaanjoen vedestä puhdistettiin Helsingin juomavesi.</a:t>
            </a:r>
          </a:p>
        </p:txBody>
      </p:sp>
    </p:spTree>
    <p:extLst>
      <p:ext uri="{BB962C8B-B14F-4D97-AF65-F5344CB8AC3E}">
        <p14:creationId xmlns:p14="http://schemas.microsoft.com/office/powerpoint/2010/main" val="1339407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8D7E-14B8-97C5-56A8-1469606A2B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086ADA3-0326-E226-FF00-F9CC7DF7CFB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EA70A7E-72CE-744F-146C-2A745F36DD16}"/>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Fenoli on teollisuuskemikaali, jota käytettiin useissa teollisuuslaitoksissa mm. </a:t>
            </a:r>
            <a:r>
              <a:rPr lang="fi-FI" sz="1200" b="0" i="0" kern="1200" dirty="0">
                <a:solidFill>
                  <a:schemeClr val="tx1"/>
                </a:solidFill>
                <a:effectLst/>
                <a:latin typeface="+mn-lt"/>
                <a:ea typeface="+mn-ea"/>
                <a:cs typeface="+mn-cs"/>
              </a:rPr>
              <a:t>muovien ja lääkkeiden valmistuksessa.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Fenolin aiheuttamat haitat olivat hanaveden paha haju ja maku.</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Vasta vuonna 1962 vesilaki muutti jätevesien johtamisen Vantaanjokeen luvanvaraiseksi. </a:t>
            </a:r>
          </a:p>
        </p:txBody>
      </p:sp>
    </p:spTree>
    <p:extLst>
      <p:ext uri="{BB962C8B-B14F-4D97-AF65-F5344CB8AC3E}">
        <p14:creationId xmlns:p14="http://schemas.microsoft.com/office/powerpoint/2010/main" val="414432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27707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E601-8EB6-6A6D-534E-E063EA335F3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5036B0D-ABA4-C5CA-F29A-1FF7F92E41D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1B9ACD4-1D1D-9014-5516-8349B4CA0044}"/>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Lue lisää tekojärvestä ja Hiidenvedestä historiikistamme: vesihistoriikki.hsy.fi</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Kuva: Päijännetunnelin räjäytyksissä sortunutta louhetta kuljetettiin kauhakuormaajilla ja se lastattiin kuorma-autoihin ulosvientiä varten. Kuva on otettu tunneliosuudessa, joka on n. 90 metriä maanpinnan alapuolella.</a:t>
            </a:r>
            <a:endParaRPr lang="fi-FI" b="0" i="0" dirty="0"/>
          </a:p>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194368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HSY on saanut oppitunnin tekemiseen tukea Maa- ja vesitekniikan tuki ry:ltä.</a:t>
            </a:r>
          </a:p>
          <a:p>
            <a:endParaRPr lang="fi-FI" dirty="0"/>
          </a:p>
          <a:p>
            <a:r>
              <a:rPr lang="fi-FI" sz="1200" b="0" i="0" kern="1200" dirty="0">
                <a:solidFill>
                  <a:schemeClr val="tx1"/>
                </a:solidFill>
                <a:effectLst/>
                <a:latin typeface="+mn-lt"/>
                <a:ea typeface="+mn-ea"/>
                <a:cs typeface="+mn-cs"/>
              </a:rPr>
              <a:t>Oppitunnin ovat suunnitelleet HSY:n ympäristöasiantuntijat Olga Lumijärvi ja Päivi Vaisto yhteistyössä Ympäristökoulu Polun ympäristökasvatuksen asiantuntijoiden Anu Kailan ja Elena Lehtimäen kanssa.</a:t>
            </a:r>
            <a:endParaRPr lang="fi-FI" dirty="0"/>
          </a:p>
        </p:txBody>
      </p:sp>
    </p:spTree>
    <p:extLst>
      <p:ext uri="{BB962C8B-B14F-4D97-AF65-F5344CB8AC3E}">
        <p14:creationId xmlns:p14="http://schemas.microsoft.com/office/powerpoint/2010/main" val="192261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Päijännetunneli on maailman pisin </a:t>
            </a:r>
            <a:r>
              <a:rPr lang="fi-FI" b="1" dirty="0"/>
              <a:t>yhtäjaksoinen kalliotunneli</a:t>
            </a:r>
            <a:r>
              <a:rPr lang="fi-FI" dirty="0"/>
              <a:t>. </a:t>
            </a:r>
            <a:r>
              <a:rPr lang="fi-FI" sz="1200" b="0" i="0" kern="1200" dirty="0">
                <a:solidFill>
                  <a:schemeClr val="tx1"/>
                </a:solidFill>
                <a:effectLst/>
                <a:latin typeface="+mn-lt"/>
                <a:ea typeface="+mn-ea"/>
                <a:cs typeface="+mn-cs"/>
              </a:rPr>
              <a:t>Maailman pisin vesitunneli on New Yorkin 137 km pitkä Delaware </a:t>
            </a:r>
            <a:r>
              <a:rPr lang="fi-FI" sz="1200" b="0" i="0" kern="1200" dirty="0" err="1">
                <a:solidFill>
                  <a:schemeClr val="tx1"/>
                </a:solidFill>
                <a:effectLst/>
                <a:latin typeface="+mn-lt"/>
                <a:ea typeface="+mn-ea"/>
                <a:cs typeface="+mn-cs"/>
              </a:rPr>
              <a:t>Aqueduct</a:t>
            </a:r>
            <a:r>
              <a:rPr lang="fi-FI" sz="1200" b="0" i="0" kern="1200" dirty="0">
                <a:solidFill>
                  <a:schemeClr val="tx1"/>
                </a:solidFill>
                <a:effectLst/>
                <a:latin typeface="+mn-lt"/>
                <a:ea typeface="+mn-ea"/>
                <a:cs typeface="+mn-cs"/>
              </a:rPr>
              <a:t>, joka kattaa puolet kaupungin raakavedensaannista.</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Päijännetunneli ratkaisi pääkaupunkiseudun vedensaannin. </a:t>
            </a:r>
          </a:p>
        </p:txBody>
      </p:sp>
    </p:spTree>
    <p:extLst>
      <p:ext uri="{BB962C8B-B14F-4D97-AF65-F5344CB8AC3E}">
        <p14:creationId xmlns:p14="http://schemas.microsoft.com/office/powerpoint/2010/main" val="2423724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Päijännetunnelin vettä käyttää 1,3 miljoonaa ihmistä.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kern="1200" dirty="0">
                <a:solidFill>
                  <a:schemeClr val="tx1"/>
                </a:solidFill>
                <a:effectLst/>
                <a:latin typeface="+mn-lt"/>
                <a:ea typeface="+mn-ea"/>
                <a:cs typeface="+mn-cs"/>
              </a:rPr>
              <a:t>Vettä riittää Päijänteessä, sillä tunneliin otetaan vain noin prosentti Kymijokeen muuten menevästä keskivirtaamasta.</a:t>
            </a:r>
            <a:endParaRPr lang="fi-FI" dirty="0"/>
          </a:p>
          <a:p>
            <a:endParaRPr lang="fi-FI" dirty="0"/>
          </a:p>
        </p:txBody>
      </p:sp>
    </p:spTree>
    <p:extLst>
      <p:ext uri="{BB962C8B-B14F-4D97-AF65-F5344CB8AC3E}">
        <p14:creationId xmlns:p14="http://schemas.microsoft.com/office/powerpoint/2010/main" val="324705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6E4E-84CE-ED0A-9C77-D21CA6CB7E5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1449FB0-27F3-D75E-DB8E-368477411B2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442CC11-394F-4E5A-7188-E1CB2B3CA2C6}"/>
              </a:ext>
            </a:extLst>
          </p:cNvPr>
          <p:cNvSpPr>
            <a:spLocks noGrp="1"/>
          </p:cNvSpPr>
          <p:nvPr>
            <p:ph type="body" idx="1"/>
          </p:nvPr>
        </p:nvSpPr>
        <p:spPr/>
        <p:txBody>
          <a:bodyPr/>
          <a:lstStyle/>
          <a:p>
            <a:pPr marL="342900" indent="-342900">
              <a:buFont typeface="Arial" panose="020B0604020202020204" pitchFamily="34" charset="0"/>
              <a:buChar char="•"/>
            </a:pPr>
            <a:r>
              <a:rPr lang="fi-FI" dirty="0"/>
              <a:t>Vesiposteja on edelleen, esimerkiksi pääkaupunkiseudulla noin 70. </a:t>
            </a:r>
          </a:p>
          <a:p>
            <a:pPr marL="342900" indent="-342900">
              <a:buFont typeface="Arial" panose="020B0604020202020204" pitchFamily="34" charset="0"/>
              <a:buChar char="•"/>
            </a:pPr>
            <a:r>
              <a:rPr lang="fi-FI" dirty="0"/>
              <a:t>Vesipostista saa vapaasti hakea vettä esimerkiksi ulkoillessa.</a:t>
            </a:r>
          </a:p>
          <a:p>
            <a:pPr marL="342900" indent="-342900">
              <a:buFont typeface="Arial" panose="020B0604020202020204" pitchFamily="34" charset="0"/>
              <a:buChar char="•"/>
            </a:pPr>
            <a:r>
              <a:rPr lang="fi-FI" sz="1200" b="0" i="0" kern="1200" dirty="0">
                <a:solidFill>
                  <a:schemeClr val="tx1"/>
                </a:solidFill>
                <a:effectLst/>
                <a:latin typeface="+mn-lt"/>
                <a:ea typeface="+mn-ea"/>
                <a:cs typeface="+mn-cs"/>
              </a:rPr>
              <a:t>Vesipostit ovat käytössä säävarauksella huhtikuun alusta lokakuun loppuun.</a:t>
            </a:r>
          </a:p>
          <a:p>
            <a:pPr marL="342900" indent="-342900">
              <a:buFont typeface="Arial" panose="020B0604020202020204" pitchFamily="34" charset="0"/>
              <a:buChar char="•"/>
            </a:pPr>
            <a:r>
              <a:rPr lang="fi-FI" sz="1200" b="0" i="0" kern="1200" dirty="0">
                <a:solidFill>
                  <a:schemeClr val="tx1"/>
                </a:solidFill>
                <a:effectLst/>
                <a:latin typeface="+mn-lt"/>
                <a:ea typeface="+mn-ea"/>
                <a:cs typeface="+mn-cs"/>
              </a:rPr>
              <a:t>Linnanmäen toinen vesitorni (Vesilinna) on nykyään varasto.</a:t>
            </a:r>
            <a:endParaRPr lang="fi-FI" dirty="0"/>
          </a:p>
          <a:p>
            <a:pPr marL="0" marR="0" lvl="0" indent="0" algn="l" defTabSz="913668" rtl="0" eaLnBrk="1" fontAlgn="auto" latinLnBrk="0" hangingPunct="1">
              <a:lnSpc>
                <a:spcPct val="100000"/>
              </a:lnSpc>
              <a:spcBef>
                <a:spcPts val="0"/>
              </a:spcBef>
              <a:spcAft>
                <a:spcPts val="0"/>
              </a:spcAft>
              <a:buClrTx/>
              <a:buSzTx/>
              <a:buFontTx/>
              <a:buNone/>
              <a:tabLst/>
              <a:defRPr/>
            </a:pPr>
            <a:r>
              <a:rPr lang="fi-FI" dirty="0">
                <a:solidFill>
                  <a:srgbClr val="FF0000"/>
                </a:solidFill>
              </a:rPr>
              <a:t>Kuvan vesiposti on Metsälässä, Helsingissä.</a:t>
            </a:r>
          </a:p>
          <a:p>
            <a:endParaRPr lang="fi-FI" dirty="0"/>
          </a:p>
          <a:p>
            <a:endParaRPr lang="fi-FI" dirty="0"/>
          </a:p>
        </p:txBody>
      </p:sp>
    </p:spTree>
    <p:extLst>
      <p:ext uri="{BB962C8B-B14F-4D97-AF65-F5344CB8AC3E}">
        <p14:creationId xmlns:p14="http://schemas.microsoft.com/office/powerpoint/2010/main" val="1321596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30F7-BFBE-8322-CBF3-1F4E4359CE9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05ACBF6-28A1-0712-4B33-FDB99B15D50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6D13617-D5DE-0C29-E86F-DB31F8501421}"/>
              </a:ext>
            </a:extLst>
          </p:cNvPr>
          <p:cNvSpPr>
            <a:spLocks noGrp="1"/>
          </p:cNvSpPr>
          <p:nvPr>
            <p:ph type="body" idx="1"/>
          </p:nvPr>
        </p:nvSpPr>
        <p:spPr/>
        <p:txBody>
          <a:bodyPr/>
          <a:lstStyle/>
          <a:p>
            <a:pPr marL="171450" indent="-171450">
              <a:buFont typeface="Arial" panose="020B0604020202020204" pitchFamily="34" charset="0"/>
              <a:buChar char="•"/>
            </a:pPr>
            <a:endParaRPr lang="fi-FI"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738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618F9-9F4D-6979-E9D9-A5BC2E20D3F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BD7B62-E22E-DE32-11FE-75BEF9DE487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E667516-3D15-98B8-87FE-A2B1662BD7FD}"/>
              </a:ext>
            </a:extLst>
          </p:cNvPr>
          <p:cNvSpPr>
            <a:spLocks noGrp="1"/>
          </p:cNvSpPr>
          <p:nvPr>
            <p:ph type="body" idx="1"/>
          </p:nvPr>
        </p:nvSpPr>
        <p:spPr/>
        <p:txBody>
          <a:bodyPr/>
          <a:lstStyle/>
          <a:p>
            <a:r>
              <a:rPr lang="fi-FI" dirty="0"/>
              <a:t>Sininen pisarakuvio näyttää oikean vastauksen.</a:t>
            </a:r>
          </a:p>
        </p:txBody>
      </p:sp>
    </p:spTree>
    <p:extLst>
      <p:ext uri="{BB962C8B-B14F-4D97-AF65-F5344CB8AC3E}">
        <p14:creationId xmlns:p14="http://schemas.microsoft.com/office/powerpoint/2010/main" val="1354512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5078-A79F-6BC3-FA83-73261E0C226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982884-0B7D-F7DD-C697-A02BA052D29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9A5EC59-4E96-CFB9-88D7-7E19BEB8FC4B}"/>
              </a:ext>
            </a:extLst>
          </p:cNvPr>
          <p:cNvSpPr>
            <a:spLocks noGrp="1"/>
          </p:cNvSpPr>
          <p:nvPr>
            <p:ph type="body" idx="1"/>
          </p:nvPr>
        </p:nvSpPr>
        <p:spPr/>
        <p:txBody>
          <a:bodyPr/>
          <a:lstStyle/>
          <a:p>
            <a:r>
              <a:rPr lang="fi-FI" dirty="0"/>
              <a:t>HSY on saanut oppitunnin tekemiseen tukea Maa- ja vesitekniikan tuki ry:ltä.</a:t>
            </a:r>
          </a:p>
          <a:p>
            <a:endParaRPr lang="fi-FI" dirty="0"/>
          </a:p>
          <a:p>
            <a:r>
              <a:rPr lang="fi-FI" sz="1200" b="0" i="0" kern="1200" dirty="0">
                <a:solidFill>
                  <a:schemeClr val="tx1"/>
                </a:solidFill>
                <a:effectLst/>
                <a:latin typeface="+mn-lt"/>
                <a:ea typeface="+mn-ea"/>
                <a:cs typeface="+mn-cs"/>
              </a:rPr>
              <a:t>Oppitunnin ovat suunnitelleet HSY:n ympäristöasiantuntijat Olga Lumijärvi ja Päivi Vaisto yhteistyössä Ympäristökoulu Polun ympäristökasvatuksen asiantuntijoiden Anu Kailan ja Elena Lehtimäen kanssa.</a:t>
            </a:r>
            <a:endParaRPr lang="fi-FI" dirty="0"/>
          </a:p>
        </p:txBody>
      </p:sp>
    </p:spTree>
    <p:extLst>
      <p:ext uri="{BB962C8B-B14F-4D97-AF65-F5344CB8AC3E}">
        <p14:creationId xmlns:p14="http://schemas.microsoft.com/office/powerpoint/2010/main" val="3708188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8787-BFD4-33ED-821E-8C291EF8B28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BF37DAA-0F31-E2FE-6E8F-2EDF46C2AE9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FB5220C-4BE0-27DF-DD1D-DA823B6ADAC3}"/>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577380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130 l/</a:t>
            </a:r>
            <a:r>
              <a:rPr lang="en-US" sz="1200" b="0" i="0" kern="1200" dirty="0" err="1">
                <a:solidFill>
                  <a:schemeClr val="tx1"/>
                </a:solidFill>
                <a:effectLst/>
                <a:latin typeface="+mn-lt"/>
                <a:ea typeface="+mn-ea"/>
                <a:cs typeface="+mn-cs"/>
              </a:rPr>
              <a:t>hlö</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vrk</a:t>
            </a:r>
            <a:r>
              <a:rPr lang="en-US" sz="1200" b="0" i="0" kern="1200" dirty="0">
                <a:solidFill>
                  <a:schemeClr val="tx1"/>
                </a:solidFill>
                <a:effectLst/>
                <a:latin typeface="+mn-lt"/>
                <a:ea typeface="+mn-ea"/>
                <a:cs typeface="+mn-cs"/>
              </a:rPr>
              <a:t> on HSY-</a:t>
            </a:r>
            <a:r>
              <a:rPr lang="en-US" sz="1200" b="0" i="0" kern="1200" dirty="0" err="1">
                <a:solidFill>
                  <a:schemeClr val="tx1"/>
                </a:solidFill>
                <a:effectLst/>
                <a:latin typeface="+mn-lt"/>
                <a:ea typeface="+mn-ea"/>
                <a:cs typeface="+mn-cs"/>
              </a:rPr>
              <a:t>alueen</a:t>
            </a:r>
            <a:r>
              <a:rPr lang="en-US" sz="1200" b="0" i="0" kern="1200" dirty="0">
                <a:solidFill>
                  <a:schemeClr val="tx1"/>
                </a:solidFill>
                <a:effectLst/>
                <a:latin typeface="+mn-lt"/>
                <a:ea typeface="+mn-ea"/>
                <a:cs typeface="+mn-cs"/>
              </a:rPr>
              <a:t> (Helsinki, Espoo, Vantaa ja </a:t>
            </a:r>
            <a:r>
              <a:rPr lang="en-US" sz="1200" b="0" i="0" kern="1200" dirty="0" err="1">
                <a:solidFill>
                  <a:schemeClr val="tx1"/>
                </a:solidFill>
                <a:effectLst/>
                <a:latin typeface="+mn-lt"/>
                <a:ea typeface="+mn-ea"/>
                <a:cs typeface="+mn-cs"/>
              </a:rPr>
              <a:t>Kauniainen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luku</a:t>
            </a:r>
            <a:r>
              <a:rPr lang="en-US" sz="1200" b="0" i="0" kern="1200" dirty="0">
                <a:solidFill>
                  <a:srgbClr val="FF0000"/>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rgbClr val="FF0000"/>
                </a:solidFill>
                <a:effectLst/>
                <a:latin typeface="+mn-lt"/>
                <a:ea typeface="+mn-ea"/>
                <a:cs typeface="+mn-cs"/>
              </a:rPr>
              <a:t>Yleisesti</a:t>
            </a:r>
            <a:r>
              <a:rPr lang="en-US" sz="1200" b="0" i="0" kern="1200" dirty="0">
                <a:solidFill>
                  <a:srgbClr val="FF0000"/>
                </a:solidFill>
                <a:effectLst/>
                <a:latin typeface="+mn-lt"/>
                <a:ea typeface="+mn-ea"/>
                <a:cs typeface="+mn-cs"/>
              </a:rPr>
              <a:t> </a:t>
            </a:r>
            <a:r>
              <a:rPr lang="en-US" sz="1200" b="0" i="0" kern="1200" dirty="0" err="1">
                <a:solidFill>
                  <a:srgbClr val="FF0000"/>
                </a:solidFill>
                <a:effectLst/>
                <a:latin typeface="+mn-lt"/>
                <a:ea typeface="+mn-ea"/>
                <a:cs typeface="+mn-cs"/>
              </a:rPr>
              <a:t>Suomessa</a:t>
            </a:r>
            <a:r>
              <a:rPr lang="en-US" sz="1200" b="0" i="0" kern="1200" dirty="0">
                <a:solidFill>
                  <a:srgbClr val="FF0000"/>
                </a:solidFill>
                <a:effectLst/>
                <a:latin typeface="+mn-lt"/>
                <a:ea typeface="+mn-ea"/>
                <a:cs typeface="+mn-cs"/>
              </a:rPr>
              <a:t> </a:t>
            </a:r>
            <a:r>
              <a:rPr lang="en-US" sz="1200" b="0" i="0" kern="1200" dirty="0" err="1">
                <a:solidFill>
                  <a:srgbClr val="FF0000"/>
                </a:solidFill>
                <a:effectLst/>
                <a:latin typeface="+mn-lt"/>
                <a:ea typeface="+mn-ea"/>
                <a:cs typeface="+mn-cs"/>
              </a:rPr>
              <a:t>vettä</a:t>
            </a:r>
            <a:r>
              <a:rPr lang="en-US" sz="1200" b="0" i="0" kern="1200" dirty="0">
                <a:solidFill>
                  <a:srgbClr val="FF0000"/>
                </a:solidFill>
                <a:effectLst/>
                <a:latin typeface="+mn-lt"/>
                <a:ea typeface="+mn-ea"/>
                <a:cs typeface="+mn-cs"/>
              </a:rPr>
              <a:t> </a:t>
            </a:r>
            <a:r>
              <a:rPr lang="en-US" sz="1200" b="0" i="0" kern="1200" dirty="0" err="1">
                <a:solidFill>
                  <a:srgbClr val="FF0000"/>
                </a:solidFill>
                <a:effectLst/>
                <a:latin typeface="+mn-lt"/>
                <a:ea typeface="+mn-ea"/>
                <a:cs typeface="+mn-cs"/>
              </a:rPr>
              <a:t>käytetään</a:t>
            </a:r>
            <a:r>
              <a:rPr lang="en-US" sz="1200" b="0" i="0" kern="1200" dirty="0">
                <a:solidFill>
                  <a:srgbClr val="FF0000"/>
                </a:solidFill>
                <a:effectLst/>
                <a:latin typeface="+mn-lt"/>
                <a:ea typeface="+mn-ea"/>
                <a:cs typeface="+mn-cs"/>
              </a:rPr>
              <a:t> </a:t>
            </a:r>
            <a:r>
              <a:rPr lang="en-US" sz="1200" b="0" i="0" kern="1200" dirty="0" err="1">
                <a:solidFill>
                  <a:srgbClr val="FF0000"/>
                </a:solidFill>
                <a:effectLst/>
                <a:latin typeface="+mn-lt"/>
                <a:ea typeface="+mn-ea"/>
                <a:cs typeface="+mn-cs"/>
              </a:rPr>
              <a:t>noin</a:t>
            </a:r>
            <a:r>
              <a:rPr lang="en-US" sz="1200" b="0" i="0" kern="1200" dirty="0">
                <a:solidFill>
                  <a:srgbClr val="FF0000"/>
                </a:solidFill>
                <a:effectLst/>
                <a:latin typeface="+mn-lt"/>
                <a:ea typeface="+mn-ea"/>
                <a:cs typeface="+mn-cs"/>
              </a:rPr>
              <a:t> </a:t>
            </a:r>
            <a:r>
              <a:rPr lang="fi-FI" sz="1200" b="0" i="0" kern="1200" dirty="0">
                <a:solidFill>
                  <a:schemeClr val="tx1"/>
                </a:solidFill>
                <a:effectLst/>
                <a:latin typeface="+mn-lt"/>
                <a:ea typeface="+mn-ea"/>
                <a:cs typeface="+mn-cs"/>
              </a:rPr>
              <a:t>120–150 litraa vettä vuorokaudessa.</a:t>
            </a:r>
            <a:endParaRPr lang="en-US" sz="1200" b="0" i="0" kern="1200" dirty="0">
              <a:solidFill>
                <a:srgbClr val="FF0000"/>
              </a:solidFill>
              <a:effectLst/>
              <a:latin typeface="+mn-lt"/>
              <a:ea typeface="+mn-ea"/>
              <a:cs typeface="+mn-cs"/>
            </a:endParaRPr>
          </a:p>
        </p:txBody>
      </p:sp>
    </p:spTree>
    <p:extLst>
      <p:ext uri="{BB962C8B-B14F-4D97-AF65-F5344CB8AC3E}">
        <p14:creationId xmlns:p14="http://schemas.microsoft.com/office/powerpoint/2010/main" val="1548741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DBE3B-6B6E-5848-0CCE-87285D76153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692470F-F074-B6DF-8DE9-61B55DD84A7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D1082F6-8EED-B579-9EA4-1058AC6A728D}"/>
              </a:ext>
            </a:extLst>
          </p:cNvPr>
          <p:cNvSpPr>
            <a:spLocks noGrp="1"/>
          </p:cNvSpPr>
          <p:nvPr>
            <p:ph type="body" idx="1"/>
          </p:nvPr>
        </p:nvSpPr>
        <p:spPr/>
        <p:txBody>
          <a:bodyPr/>
          <a:lstStyle/>
          <a:p>
            <a:pPr marL="171450" indent="-171450">
              <a:buFont typeface="Arial" panose="020B0604020202020204" pitchFamily="34" charset="0"/>
              <a:buChar char="•"/>
            </a:pPr>
            <a:r>
              <a:rPr lang="fi-FI" dirty="0"/>
              <a:t>Vähitellen vettä ei enää tarvinnut kantaa kaivolta tai vesipostilta.</a:t>
            </a:r>
          </a:p>
          <a:p>
            <a:pPr marL="171450" indent="-171450">
              <a:buFont typeface="Arial" panose="020B0604020202020204" pitchFamily="34" charset="0"/>
              <a:buChar char="•"/>
            </a:pPr>
            <a:r>
              <a:rPr lang="fi-FI" dirty="0"/>
              <a:t>Sotien jälkeinen pula hidasti rakentamista vielä 1950-luvun alussa. Sen jälkeen vesihuoltoa rakennettiin Suomessa vauhdilla.</a:t>
            </a:r>
          </a:p>
          <a:p>
            <a:pPr marL="171450" indent="-171450">
              <a:buFont typeface="Arial" panose="020B0604020202020204" pitchFamily="34" charset="0"/>
              <a:buChar char="•"/>
            </a:pPr>
            <a:r>
              <a:rPr lang="fi-FI" dirty="0"/>
              <a:t>1970-luvulla melkein kaikilla helsinkiläisillä oli jo vesijohto ja sisävessa.</a:t>
            </a:r>
          </a:p>
          <a:p>
            <a:pPr marL="171450" indent="-171450">
              <a:buFont typeface="Arial" panose="020B0604020202020204" pitchFamily="34" charset="0"/>
              <a:buChar char="•"/>
            </a:pPr>
            <a:r>
              <a:rPr lang="fi-FI" dirty="0"/>
              <a:t>Jätevesimaksulaki 1974 edisti ympäristösuojelua, mutta nosti veden hintaa. </a:t>
            </a:r>
          </a:p>
          <a:p>
            <a:pPr marL="171450" indent="-171450">
              <a:buFont typeface="Arial" panose="020B0604020202020204" pitchFamily="34" charset="0"/>
              <a:buChar char="•"/>
            </a:pPr>
            <a:r>
              <a:rPr lang="fi-FI" dirty="0"/>
              <a:t>Vettä säästävät vesikalusteet ja kodinkoneet yleistyvät.</a:t>
            </a:r>
          </a:p>
          <a:p>
            <a:pPr marL="171450" indent="-171450">
              <a:buFont typeface="Arial" panose="020B0604020202020204" pitchFamily="34" charset="0"/>
              <a:buChar char="•"/>
            </a:pPr>
            <a:r>
              <a:rPr lang="fi-FI" dirty="0"/>
              <a:t>Arkemme ei ole huonompaa kuin 1970-luvulla, vaikka käytämme vähemmän vettä!</a:t>
            </a:r>
          </a:p>
        </p:txBody>
      </p:sp>
    </p:spTree>
    <p:extLst>
      <p:ext uri="{BB962C8B-B14F-4D97-AF65-F5344CB8AC3E}">
        <p14:creationId xmlns:p14="http://schemas.microsoft.com/office/powerpoint/2010/main" val="54807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3371-CAFB-E4E3-B3ED-1A8D39F2EDE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1CF59F-704E-32A7-5809-A4A92E121BA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8D174B4-D81B-E3F7-0FE6-513EC3609D59}"/>
              </a:ext>
            </a:extLst>
          </p:cNvPr>
          <p:cNvSpPr>
            <a:spLocks noGrp="1"/>
          </p:cNvSpPr>
          <p:nvPr>
            <p:ph type="body" idx="1"/>
          </p:nvPr>
        </p:nvSpPr>
        <p:spPr/>
        <p:txBody>
          <a:bodyPr/>
          <a:lstStyle/>
          <a:p>
            <a:pPr marL="171450" indent="-171450">
              <a:buFont typeface="Arial" panose="020B0604020202020204" pitchFamily="34" charset="0"/>
              <a:buChar char="•"/>
            </a:pPr>
            <a:r>
              <a:rPr lang="fi-FI" dirty="0"/>
              <a:t>5 min x 12 l/min = 60 litraa. Minuutti suihkussa vie yli ämpärillisen (10 l) vettä! </a:t>
            </a:r>
          </a:p>
          <a:p>
            <a:pPr marL="171450" indent="-171450">
              <a:buFont typeface="Arial" panose="020B0604020202020204" pitchFamily="34" charset="0"/>
              <a:buChar char="•"/>
            </a:pPr>
            <a:r>
              <a:rPr lang="fi-FI" dirty="0"/>
              <a:t>Suihkupää vaikuttaa veden kulutukseen. Hanoihin saa edullisesti myös virtaaman rajoittimia.</a:t>
            </a:r>
          </a:p>
        </p:txBody>
      </p:sp>
    </p:spTree>
    <p:extLst>
      <p:ext uri="{BB962C8B-B14F-4D97-AF65-F5344CB8AC3E}">
        <p14:creationId xmlns:p14="http://schemas.microsoft.com/office/powerpoint/2010/main" val="371173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78DA6-614A-7E99-55C4-6406CDAE017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FC5D6F-0067-2585-28C3-D47FA1756EA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555A024-00CF-70AF-54D1-F93AF92F6A16}"/>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163149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D37DC-6B46-60FF-F183-ADDE1A32F3E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E780F90-3D20-3669-78A0-39DBA413069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A06B8E-7F28-01C8-908F-58EAEB415675}"/>
              </a:ext>
            </a:extLst>
          </p:cNvPr>
          <p:cNvSpPr>
            <a:spLocks noGrp="1"/>
          </p:cNvSpPr>
          <p:nvPr>
            <p:ph type="body" idx="1"/>
          </p:nvPr>
        </p:nvSpPr>
        <p:spPr/>
        <p:txBody>
          <a:bodyPr/>
          <a:lstStyle/>
          <a:p>
            <a:pPr marL="171450" indent="-171450">
              <a:buFont typeface="Arial" panose="020B0604020202020204" pitchFamily="34" charset="0"/>
              <a:buChar char="•"/>
            </a:pPr>
            <a:r>
              <a:rPr lang="fi-FI" dirty="0"/>
              <a:t>Vesivuodot kuluttavat paljon vettä: vuotava hana 3 l/h, vuotava vessanpönttö 30 l/h!</a:t>
            </a:r>
          </a:p>
          <a:p>
            <a:pPr marL="171450" indent="-171450">
              <a:buFont typeface="Arial" panose="020B0604020202020204" pitchFamily="34" charset="0"/>
              <a:buChar char="•"/>
            </a:pPr>
            <a:r>
              <a:rPr lang="fi-FI" dirty="0"/>
              <a:t>Muita tapoja säästää vettä: Sulje hana aina, kun et käytä vettä (suihku, tiskaus, hampaiden pesu…), hyödynnä kodinkoneiden vajaatäyttöohjelmia, harkitse pesun tarvetta (riittääkö esim. vaatteen tuuletus tai paikallinen tahranpoisto?). Tiskikone käyttää usein vähemmän vettä kuin käsin tiskaus. </a:t>
            </a:r>
          </a:p>
          <a:p>
            <a:pPr marL="171450" indent="-171450">
              <a:buFont typeface="Arial" panose="020B0604020202020204" pitchFamily="34" charset="0"/>
              <a:buChar char="•"/>
            </a:pPr>
            <a:r>
              <a:rPr lang="fi-FI" dirty="0"/>
              <a:t>Kannattaa säästää erityisesti lämmintä vettä. Veden lämmittäminen kuluttaa paljon energiaa!</a:t>
            </a:r>
          </a:p>
          <a:p>
            <a:pPr marL="171450" marR="0" lvl="0" indent="-171450" algn="l" defTabSz="913668" rtl="0" eaLnBrk="1" fontAlgn="auto" latinLnBrk="0" hangingPunct="1">
              <a:lnSpc>
                <a:spcPct val="90000"/>
              </a:lnSpc>
              <a:spcBef>
                <a:spcPts val="0"/>
              </a:spcBef>
              <a:spcAft>
                <a:spcPts val="0"/>
              </a:spcAft>
              <a:buClrTx/>
              <a:buSzTx/>
              <a:buFont typeface="Arial" panose="020B0604020202020204" pitchFamily="34" charset="0"/>
              <a:buChar char="•"/>
              <a:tabLst/>
              <a:defRPr/>
            </a:pPr>
            <a:r>
              <a:rPr lang="fi-FI" dirty="0"/>
              <a:t>130 litraa on HSY-alueen (Helsinki, Espoo, Vantaa ja Kauniainen) luku.</a:t>
            </a:r>
          </a:p>
        </p:txBody>
      </p:sp>
    </p:spTree>
    <p:extLst>
      <p:ext uri="{BB962C8B-B14F-4D97-AF65-F5344CB8AC3E}">
        <p14:creationId xmlns:p14="http://schemas.microsoft.com/office/powerpoint/2010/main" val="185584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2418070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F693-6EF0-922C-4A74-11246295B6A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0A0E31F-4F67-6840-78C4-9C03DF952F7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5E694D0-076F-1AFF-8F75-B0596EB13EAA}"/>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Pullovettä kannattaa olla runsaasti. Vettä voi ostaa esim. 5 l kanistereissa varastoon.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Juomavettä tarvitaan n. 2 l/hlö/vrk.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Kokonaisvedentarve on n. 1-2 ämpärillistä/hlö/vrk, sillä juomisen lisäksi vettä kuluu esim. hygienian hoitoon ja ruoanlaittoon.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Lue lisää: 72tuntia.fi/vesi</a:t>
            </a:r>
          </a:p>
        </p:txBody>
      </p:sp>
    </p:spTree>
    <p:extLst>
      <p:ext uri="{BB962C8B-B14F-4D97-AF65-F5344CB8AC3E}">
        <p14:creationId xmlns:p14="http://schemas.microsoft.com/office/powerpoint/2010/main" val="1860693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u="none" dirty="0">
              <a:solidFill>
                <a:schemeClr val="tx1"/>
              </a:solidFill>
            </a:endParaRPr>
          </a:p>
        </p:txBody>
      </p:sp>
    </p:spTree>
    <p:extLst>
      <p:ext uri="{BB962C8B-B14F-4D97-AF65-F5344CB8AC3E}">
        <p14:creationId xmlns:p14="http://schemas.microsoft.com/office/powerpoint/2010/main" val="3323143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A863-EAA4-AA94-098E-4E1DE311581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04755A-C8F3-0329-1718-E96A2D273CA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3B999D2-8391-512C-C3F8-4816687F07F7}"/>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Käytä QR-koodia tai kopioi osoite: https://response.questback.com/hsy/4vgxbsm56m </a:t>
            </a:r>
          </a:p>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Dialla on esimerkkikysymys häiriötilannetehtävästä.</a:t>
            </a:r>
          </a:p>
        </p:txBody>
      </p:sp>
    </p:spTree>
    <p:extLst>
      <p:ext uri="{BB962C8B-B14F-4D97-AF65-F5344CB8AC3E}">
        <p14:creationId xmlns:p14="http://schemas.microsoft.com/office/powerpoint/2010/main" val="4099962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3378-6E65-116F-1768-6205F968C2F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7094B44-A7FB-8EE5-F648-B1457D52A26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570387A-F5ED-1338-E475-82CC0A96747D}"/>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4108652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3920252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04A6-61FF-B519-E5B4-01DE614FCBD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5232C0E-2792-5C56-D5BA-9C1AC01B193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E17843B-29B4-8F37-E8A3-B012FE9B8C4B}"/>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 typeface="Arial" panose="020B0604020202020204" pitchFamily="34" charset="0"/>
              <a:buNone/>
              <a:tabLst/>
              <a:defRPr/>
            </a:pPr>
            <a:r>
              <a:rPr lang="fi-FI" dirty="0"/>
              <a:t>Linkki palautelomakkeelle: https://response.questback.com/hsy/palaute</a:t>
            </a:r>
          </a:p>
        </p:txBody>
      </p:sp>
    </p:spTree>
    <p:extLst>
      <p:ext uri="{BB962C8B-B14F-4D97-AF65-F5344CB8AC3E}">
        <p14:creationId xmlns:p14="http://schemas.microsoft.com/office/powerpoint/2010/main" val="2888721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4104-1F32-E0CF-A65C-CFCF93315EF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3D6DBBB-0014-7314-EBE4-1181EAB3C46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995EF61-5847-C0A6-15DC-C845D6FEFD29}"/>
              </a:ext>
            </a:extLst>
          </p:cNvPr>
          <p:cNvSpPr>
            <a:spLocks noGrp="1"/>
          </p:cNvSpPr>
          <p:nvPr>
            <p:ph type="body" idx="1"/>
          </p:nvPr>
        </p:nvSpPr>
        <p:spPr/>
        <p:txBody>
          <a:bodyPr/>
          <a:lstStyle/>
          <a:p>
            <a:pPr marL="171450" marR="0" lvl="0" indent="-171450" algn="l" defTabSz="91366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dirty="0"/>
          </a:p>
        </p:txBody>
      </p:sp>
    </p:spTree>
    <p:extLst>
      <p:ext uri="{BB962C8B-B14F-4D97-AF65-F5344CB8AC3E}">
        <p14:creationId xmlns:p14="http://schemas.microsoft.com/office/powerpoint/2010/main" val="190290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059E-AFF6-26F1-7220-2D5F2A02D3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579501C-0FA8-33BE-E9A5-5F137745284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1396E41-33D9-866A-85E0-2865426F0825}"/>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fi-FI"/>
              <a:t>1866–1868 oli nälänhätä. Noin 10 % suomalaisista kuoli. Kuvassa tarjotaan päivällinen sadalle köyhälle nälkävuoden 1868 pitkänäperjantaina.</a:t>
            </a:r>
          </a:p>
          <a:p>
            <a:pPr marL="0" marR="0" lvl="0" indent="0" algn="l" defTabSz="913668" rtl="0" eaLnBrk="1" fontAlgn="auto" latinLnBrk="0" hangingPunct="1">
              <a:lnSpc>
                <a:spcPct val="100000"/>
              </a:lnSpc>
              <a:spcBef>
                <a:spcPts val="0"/>
              </a:spcBef>
              <a:spcAft>
                <a:spcPts val="0"/>
              </a:spcAft>
              <a:buClrTx/>
              <a:buSzTx/>
              <a:buFontTx/>
              <a:buNone/>
              <a:tabLst/>
              <a:defRPr/>
            </a:pPr>
            <a:endParaRPr lang="fi-FI"/>
          </a:p>
          <a:p>
            <a:endParaRPr lang="fi-FI"/>
          </a:p>
        </p:txBody>
      </p:sp>
    </p:spTree>
    <p:extLst>
      <p:ext uri="{BB962C8B-B14F-4D97-AF65-F5344CB8AC3E}">
        <p14:creationId xmlns:p14="http://schemas.microsoft.com/office/powerpoint/2010/main" val="380097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Vain merkittävimmät rakennukset olivat kivitaloja, muut olivat puisia. </a:t>
            </a:r>
            <a:r>
              <a:rPr lang="fi-FI" dirty="0"/>
              <a:t>Kuvassa taustalla Uspenskin katedraali Helsingissä. Etualalla puutaloja. </a:t>
            </a:r>
          </a:p>
        </p:txBody>
      </p:sp>
    </p:spTree>
    <p:extLst>
      <p:ext uri="{BB962C8B-B14F-4D97-AF65-F5344CB8AC3E}">
        <p14:creationId xmlns:p14="http://schemas.microsoft.com/office/powerpoint/2010/main" val="390387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F054-00B3-7BF1-345F-2F7E6A95046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0268301-1B3D-C9DE-7B27-4989CF7C000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9CD8E3C-CBCD-F11A-6CC2-75D2FC4C5CDB}"/>
              </a:ext>
            </a:extLst>
          </p:cNvPr>
          <p:cNvSpPr>
            <a:spLocks noGrp="1"/>
          </p:cNvSpPr>
          <p:nvPr>
            <p:ph type="body" idx="1"/>
          </p:nvPr>
        </p:nvSpPr>
        <p:spPr/>
        <p:txBody>
          <a:bodyPr/>
          <a:lstStyle/>
          <a:p>
            <a:r>
              <a:rPr lang="fi-FI" dirty="0"/>
              <a:t>Saat vettä kaivoista (diassa animointina kaivon ympyröinti). Kuvassa on yksi Helsingin yleisistä kaivoista.</a:t>
            </a:r>
          </a:p>
        </p:txBody>
      </p:sp>
    </p:spTree>
    <p:extLst>
      <p:ext uri="{BB962C8B-B14F-4D97-AF65-F5344CB8AC3E}">
        <p14:creationId xmlns:p14="http://schemas.microsoft.com/office/powerpoint/2010/main" val="272705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Vuonna 1851 Helsingissä oli 11 julkista kaivoa ja 1875 niitä oli 24. </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Veden kantaminen jatkui pitkään: vielä o</a:t>
            </a:r>
            <a:r>
              <a:rPr lang="fi-FI" sz="1200" kern="1200" dirty="0">
                <a:solidFill>
                  <a:schemeClr val="tx1"/>
                </a:solidFill>
                <a:effectLst/>
                <a:latin typeface="+mn-lt"/>
                <a:ea typeface="+mn-ea"/>
                <a:cs typeface="+mn-cs"/>
              </a:rPr>
              <a:t>lympiavuonna 1952 Suomen naiset kantoivat joka päivä vettä noin 400 000 km matkan, eli pidemmän matkan kuin maasta Kuuhun!</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Myös miehet osallistuvat vedenhankintaan, etenkin silloin, jos vesi haettiin kauempaa.</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Kuvassa on </a:t>
            </a:r>
            <a:r>
              <a:rPr lang="fi-FI" sz="1200" b="0" i="0" kern="1200" dirty="0">
                <a:solidFill>
                  <a:schemeClr val="tx1"/>
                </a:solidFill>
                <a:effectLst/>
                <a:latin typeface="+mn-lt"/>
                <a:ea typeface="+mn-ea"/>
                <a:cs typeface="+mn-cs"/>
              </a:rPr>
              <a:t>näkymä Elisabetinkadun (nykyisen Liisankadun) pohjoispuolelta pitkin Nikolainkatua (nykyistä Snellmaninkatua) kohti etelää ja kaupungin keskustaa. Kaivo sijaitsi Nikolainkatu 16:n edessä.</a:t>
            </a:r>
            <a:endParaRPr lang="fi-FI" dirty="0"/>
          </a:p>
        </p:txBody>
      </p:sp>
    </p:spTree>
    <p:extLst>
      <p:ext uri="{BB962C8B-B14F-4D97-AF65-F5344CB8AC3E}">
        <p14:creationId xmlns:p14="http://schemas.microsoft.com/office/powerpoint/2010/main" val="287996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5762-5996-E916-6BCB-5EDC0C1DC45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88C80E2-96FB-6F97-12ED-1ACE4035123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C8D5D55-166A-5DA2-83DE-80476E0C3DD1}"/>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r>
              <a:rPr lang="fi-FI" dirty="0"/>
              <a:t>Vuonna 1871 Helsingissä oli koleraepidemia: 305 ihmistä kuoli ja 605 sairastui.</a:t>
            </a:r>
          </a:p>
          <a:p>
            <a:pPr marL="0" marR="0" lvl="0" indent="0" algn="l" defTabSz="913668" rtl="0" eaLnBrk="1" fontAlgn="auto" latinLnBrk="0" hangingPunct="1">
              <a:lnSpc>
                <a:spcPct val="100000"/>
              </a:lnSpc>
              <a:spcBef>
                <a:spcPts val="0"/>
              </a:spcBef>
              <a:spcAft>
                <a:spcPts val="0"/>
              </a:spcAft>
              <a:buClrTx/>
              <a:buSzTx/>
              <a:buFontTx/>
              <a:buNone/>
              <a:tabLst/>
              <a:defRPr/>
            </a:pPr>
            <a:r>
              <a:rPr lang="fi-FI" dirty="0"/>
              <a:t> </a:t>
            </a:r>
          </a:p>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336398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CF20-B013-63D4-1C25-37A7BDABA46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0B1CCA-5DCB-6685-75C7-13CB5DAFB64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485138E-93B3-64EC-CC62-83C1BADED2AC}"/>
              </a:ext>
            </a:extLst>
          </p:cNvPr>
          <p:cNvSpPr>
            <a:spLocks noGrp="1"/>
          </p:cNvSpPr>
          <p:nvPr>
            <p:ph type="body" idx="1"/>
          </p:nvPr>
        </p:nvSpPr>
        <p:spPr/>
        <p:txBody>
          <a:bodyPr/>
          <a:lstStyle/>
          <a:p>
            <a:pPr marL="0" marR="0" lvl="0" indent="0" algn="l" defTabSz="913668" rtl="0" eaLnBrk="1" fontAlgn="auto" latinLnBrk="0" hangingPunct="1">
              <a:lnSpc>
                <a:spcPct val="100000"/>
              </a:lnSpc>
              <a:spcBef>
                <a:spcPts val="0"/>
              </a:spcBef>
              <a:spcAft>
                <a:spcPts val="0"/>
              </a:spcAft>
              <a:buClrTx/>
              <a:buSzTx/>
              <a:buFontTx/>
              <a:buNone/>
              <a:tabLst/>
              <a:defRPr/>
            </a:pPr>
            <a:endParaRPr lang="fi-FI" dirty="0"/>
          </a:p>
        </p:txBody>
      </p:sp>
    </p:spTree>
    <p:extLst>
      <p:ext uri="{BB962C8B-B14F-4D97-AF65-F5344CB8AC3E}">
        <p14:creationId xmlns:p14="http://schemas.microsoft.com/office/powerpoint/2010/main" val="2852178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grafiikall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1"/>
            <a:ext cx="12192000" cy="3429000"/>
          </a:xfrm>
          <a:ln>
            <a:noFill/>
          </a:ln>
        </p:spPr>
        <p:txBody>
          <a:bodyPr/>
          <a:lstStyle/>
          <a:p>
            <a:r>
              <a:rPr lang="fi-FI"/>
              <a:t>Lisää kuva napsauttamalla kuvaketta</a:t>
            </a:r>
            <a:endParaRPr lang="en-FI"/>
          </a:p>
        </p:txBody>
      </p:sp>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4997" y="3720661"/>
            <a:ext cx="9329263" cy="649927"/>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412" y="4360598"/>
            <a:ext cx="9287849" cy="649927"/>
          </a:xfrm>
        </p:spPr>
        <p:txBody>
          <a:bodyPr anchor="t">
            <a:noAutofit/>
          </a:bodyPr>
          <a:lstStyle>
            <a:lvl1pPr>
              <a:lnSpc>
                <a:spcPct val="90000"/>
              </a:lnSpc>
              <a:defRPr sz="2000">
                <a:solidFill>
                  <a:schemeClr val="tx1"/>
                </a:solidFill>
              </a:defRPr>
            </a:lvl1pPr>
            <a:lvl2pPr>
              <a:lnSpc>
                <a:spcPct val="90000"/>
              </a:lnSpc>
              <a:defRPr sz="2000">
                <a:solidFill>
                  <a:schemeClr val="tx1"/>
                </a:solidFill>
              </a:defRPr>
            </a:lvl2pPr>
            <a:lvl3pPr>
              <a:lnSpc>
                <a:spcPct val="90000"/>
              </a:lnSpc>
              <a:defRPr sz="2000">
                <a:solidFill>
                  <a:schemeClr val="tx1"/>
                </a:solidFill>
              </a:defRPr>
            </a:lvl3pPr>
            <a:lvl4pPr>
              <a:lnSpc>
                <a:spcPct val="90000"/>
              </a:lnSpc>
              <a:defRPr sz="2000">
                <a:solidFill>
                  <a:schemeClr val="tx1"/>
                </a:solidFill>
              </a:defRPr>
            </a:lvl4pPr>
            <a:lvl5pPr>
              <a:lnSpc>
                <a:spcPct val="90000"/>
              </a:lnSpc>
              <a:defRPr sz="2000">
                <a:solidFill>
                  <a:schemeClr val="tx1"/>
                </a:solidFill>
              </a:defRPr>
            </a:lvl5pPr>
          </a:lstStyle>
          <a:p>
            <a:pPr lvl="0"/>
            <a:r>
              <a:rPr lang="fi-FI"/>
              <a:t>Esityksen päiväys, nettiosoite </a:t>
            </a:r>
            <a:r>
              <a:rPr lang="fi-FI" err="1"/>
              <a:t>tmv</a:t>
            </a:r>
            <a:r>
              <a:rPr lang="fi-FI"/>
              <a:t>. tieto</a:t>
            </a:r>
            <a:endParaRPr lang="en-FI"/>
          </a:p>
        </p:txBody>
      </p:sp>
      <p:sp>
        <p:nvSpPr>
          <p:cNvPr id="9" name="Content Placeholder 3">
            <a:extLst>
              <a:ext uri="{FF2B5EF4-FFF2-40B4-BE49-F238E27FC236}">
                <a16:creationId xmlns:a16="http://schemas.microsoft.com/office/drawing/2014/main" id="{704E2F61-5B9D-8453-F973-E510DA621092}"/>
              </a:ext>
            </a:extLst>
          </p:cNvPr>
          <p:cNvSpPr>
            <a:spLocks noGrp="1"/>
          </p:cNvSpPr>
          <p:nvPr>
            <p:ph sz="half" idx="15" hasCustomPrompt="1"/>
          </p:nvPr>
        </p:nvSpPr>
        <p:spPr>
          <a:xfrm>
            <a:off x="360637" y="5312382"/>
            <a:ext cx="4980778" cy="1072868"/>
          </a:xfrm>
        </p:spPr>
        <p:txBody>
          <a:bodyPr anchor="b">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Tarkentava</a:t>
            </a:r>
            <a:r>
              <a:rPr lang="en-GB"/>
              <a:t> </a:t>
            </a:r>
            <a:r>
              <a:rPr lang="en-GB" err="1"/>
              <a:t>teksti</a:t>
            </a:r>
            <a:r>
              <a:rPr lang="en-GB"/>
              <a:t>.</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pic>
        <p:nvPicPr>
          <p:cNvPr id="2" name="Picture Placeholder 10">
            <a:extLst>
              <a:ext uri="{FF2B5EF4-FFF2-40B4-BE49-F238E27FC236}">
                <a16:creationId xmlns:a16="http://schemas.microsoft.com/office/drawing/2014/main" id="{230AB870-610B-67F9-BEF5-ADCD696B700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0" y="0"/>
            <a:ext cx="12192000" cy="3429000"/>
          </a:xfrm>
          <a:prstGeom prst="rect">
            <a:avLst/>
          </a:prstGeom>
        </p:spPr>
      </p:pic>
    </p:spTree>
    <p:extLst>
      <p:ext uri="{BB962C8B-B14F-4D97-AF65-F5344CB8AC3E}">
        <p14:creationId xmlns:p14="http://schemas.microsoft.com/office/powerpoint/2010/main" val="4017720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hreä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2"/>
            <a:ext cx="12192000" cy="3415205"/>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423546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 ja kuva">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8E077AE7-3EE5-BD68-D892-59B3ADC404C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0"/>
            <a:ext cx="6096000" cy="6858000"/>
          </a:xfrm>
          <a:ln>
            <a:noFill/>
          </a:ln>
        </p:spPr>
        <p:txBody>
          <a:bodyPr/>
          <a:lstStyle/>
          <a:p>
            <a:r>
              <a:rPr lang="en-FI"/>
              <a:t>Kuva tähän</a:t>
            </a:r>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50985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gressi, teksti ja kuv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0"/>
            <a:ext cx="6096000" cy="6858000"/>
          </a:xfrm>
          <a:ln>
            <a:noFill/>
          </a:ln>
        </p:spPr>
        <p:txBody>
          <a:bodyPr/>
          <a:lstStyle/>
          <a:p>
            <a:r>
              <a:rPr lang="en-FI"/>
              <a:t>Kuva tähän</a:t>
            </a:r>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3745282"/>
            <a:ext cx="5157787" cy="2506539"/>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2" name="Picture 1">
            <a:extLst>
              <a:ext uri="{FF2B5EF4-FFF2-40B4-BE49-F238E27FC236}">
                <a16:creationId xmlns:a16="http://schemas.microsoft.com/office/drawing/2014/main" id="{7090DC33-BA7A-4AEE-C988-5F76D40860D6}"/>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7"/>
            <a:ext cx="5157787" cy="1726602"/>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lvl="0"/>
            <a:r>
              <a:rPr lang="en-GB" err="1"/>
              <a:t>Ingressi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48172"/>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443523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 2 otsikkoa ja 2 tekstiä">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id="{182DAB57-8092-AE79-8B73-4ACAB8846C53}"/>
              </a:ext>
            </a:extLst>
          </p:cNvPr>
          <p:cNvSpPr>
            <a:spLocks noGrp="1"/>
          </p:cNvSpPr>
          <p:nvPr>
            <p:ph type="pic" sz="quarter" idx="14" hasCustomPrompt="1"/>
          </p:nvPr>
        </p:nvSpPr>
        <p:spPr>
          <a:xfrm>
            <a:off x="0" y="0"/>
            <a:ext cx="6096000" cy="6858000"/>
          </a:xfrm>
          <a:ln>
            <a:noFill/>
          </a:ln>
        </p:spPr>
        <p:txBody>
          <a:bodyPr/>
          <a:lstStyle/>
          <a:p>
            <a:r>
              <a:rPr lang="en-FI"/>
              <a:t>Kuva tähän</a:t>
            </a:r>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965628" y="166759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965628" y="2221907"/>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8" name="Content Placeholder 3">
            <a:extLst>
              <a:ext uri="{FF2B5EF4-FFF2-40B4-BE49-F238E27FC236}">
                <a16:creationId xmlns:a16="http://schemas.microsoft.com/office/drawing/2014/main" id="{E733D959-6DA2-3B9C-EC40-38AF014BB9C8}"/>
              </a:ext>
            </a:extLst>
          </p:cNvPr>
          <p:cNvSpPr>
            <a:spLocks noGrp="1"/>
          </p:cNvSpPr>
          <p:nvPr>
            <p:ph sz="half" idx="20" hasCustomPrompt="1"/>
          </p:nvPr>
        </p:nvSpPr>
        <p:spPr>
          <a:xfrm>
            <a:off x="6965628" y="4017683"/>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0" name="Content Placeholder 3">
            <a:extLst>
              <a:ext uri="{FF2B5EF4-FFF2-40B4-BE49-F238E27FC236}">
                <a16:creationId xmlns:a16="http://schemas.microsoft.com/office/drawing/2014/main" id="{BC1E7895-1FAD-234A-B311-168860E88E6B}"/>
              </a:ext>
            </a:extLst>
          </p:cNvPr>
          <p:cNvSpPr>
            <a:spLocks noGrp="1"/>
          </p:cNvSpPr>
          <p:nvPr>
            <p:ph sz="half" idx="21" hasCustomPrompt="1"/>
          </p:nvPr>
        </p:nvSpPr>
        <p:spPr>
          <a:xfrm>
            <a:off x="6965628" y="457200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96399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 kuva+kuvateksti">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8E077AE7-3EE5-BD68-D892-59B3ADC404C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hasCustomPrompt="1"/>
          </p:nvPr>
        </p:nvSpPr>
        <p:spPr>
          <a:xfrm>
            <a:off x="6096000" y="2"/>
            <a:ext cx="6096000" cy="5566229"/>
          </a:xfrm>
          <a:ln>
            <a:noFill/>
          </a:ln>
        </p:spPr>
        <p:txBody>
          <a:bodyPr>
            <a:noAutofit/>
          </a:bodyPr>
          <a:lstStyle/>
          <a:p>
            <a:r>
              <a:rPr lang="en-FI"/>
              <a:t>Kuva tähän</a:t>
            </a:r>
          </a:p>
        </p:txBody>
      </p:sp>
      <p:sp>
        <p:nvSpPr>
          <p:cNvPr id="2" name="Rectangle 1">
            <a:extLst>
              <a:ext uri="{FF2B5EF4-FFF2-40B4-BE49-F238E27FC236}">
                <a16:creationId xmlns:a16="http://schemas.microsoft.com/office/drawing/2014/main" id="{E8879AB8-F64B-9923-451B-EF06E2886D0D}"/>
              </a:ext>
            </a:extLst>
          </p:cNvPr>
          <p:cNvSpPr/>
          <p:nvPr userDrawn="1"/>
        </p:nvSpPr>
        <p:spPr>
          <a:xfrm>
            <a:off x="6096000" y="5566231"/>
            <a:ext cx="6096000" cy="12917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0E359399-ED97-1537-0593-2A6B9C447F8B}"/>
              </a:ext>
            </a:extLst>
          </p:cNvPr>
          <p:cNvSpPr>
            <a:spLocks noGrp="1"/>
          </p:cNvSpPr>
          <p:nvPr>
            <p:ph sz="half" idx="15" hasCustomPrompt="1"/>
          </p:nvPr>
        </p:nvSpPr>
        <p:spPr>
          <a:xfrm>
            <a:off x="6489814" y="5833760"/>
            <a:ext cx="5351005" cy="848545"/>
          </a:xfrm>
        </p:spPr>
        <p:txBody>
          <a:bodyPr anchor="ctr">
            <a:noAutofit/>
          </a:bodyPr>
          <a:lstStyle>
            <a:lvl1pPr>
              <a:lnSpc>
                <a:spcPct val="90000"/>
              </a:lnSpc>
              <a:defRPr sz="1700">
                <a:solidFill>
                  <a:schemeClr val="bg1"/>
                </a:solidFill>
              </a:defRPr>
            </a:lvl1pPr>
            <a:lvl2pPr>
              <a:lnSpc>
                <a:spcPct val="90000"/>
              </a:lnSpc>
              <a:defRPr sz="1400">
                <a:solidFill>
                  <a:schemeClr val="bg1"/>
                </a:solidFill>
              </a:defRPr>
            </a:lvl2pPr>
            <a:lvl3pPr>
              <a:lnSpc>
                <a:spcPct val="90000"/>
              </a:lnSpc>
              <a:defRPr sz="1400">
                <a:solidFill>
                  <a:schemeClr val="bg1"/>
                </a:solidFill>
              </a:defRPr>
            </a:lvl3pPr>
            <a:lvl4pPr>
              <a:lnSpc>
                <a:spcPct val="90000"/>
              </a:lnSpc>
              <a:defRPr sz="1400">
                <a:solidFill>
                  <a:schemeClr val="bg1"/>
                </a:solidFill>
              </a:defRPr>
            </a:lvl4pPr>
            <a:lvl5pPr>
              <a:lnSpc>
                <a:spcPct val="90000"/>
              </a:lnSpc>
              <a:defRPr sz="1400">
                <a:solidFill>
                  <a:schemeClr val="bg1"/>
                </a:solidFill>
              </a:defRPr>
            </a:lvl5pPr>
          </a:lstStyle>
          <a:p>
            <a:pPr lvl="0"/>
            <a:r>
              <a:rPr lang="en-GB" err="1"/>
              <a:t>Kuvateksti</a:t>
            </a:r>
            <a:r>
              <a:rPr lang="en-GB"/>
              <a:t>.</a:t>
            </a:r>
            <a:endParaRPr lang="en-FI"/>
          </a:p>
        </p:txBody>
      </p:sp>
      <p:pic>
        <p:nvPicPr>
          <p:cNvPr id="5" name="Picture 4">
            <a:extLst>
              <a:ext uri="{FF2B5EF4-FFF2-40B4-BE49-F238E27FC236}">
                <a16:creationId xmlns:a16="http://schemas.microsoft.com/office/drawing/2014/main" id="{D19945CF-6E99-1C19-550A-37DDB21A8FF1}"/>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099946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inen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861540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ltainen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51184" y="2573443"/>
            <a:ext cx="5157787"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524021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hreä kaksi palstaa">
    <p:spTree>
      <p:nvGrpSpPr>
        <p:cNvPr id="1" name=""/>
        <p:cNvGrpSpPr/>
        <p:nvPr/>
      </p:nvGrpSpPr>
      <p:grpSpPr>
        <a:xfrm>
          <a:off x="0" y="0"/>
          <a:ext cx="0" cy="0"/>
          <a:chOff x="0" y="0"/>
          <a:chExt cx="0" cy="0"/>
        </a:xfrm>
      </p:grpSpPr>
      <p:sp>
        <p:nvSpPr>
          <p:cNvPr id="8" name="Title 24">
            <a:extLst>
              <a:ext uri="{FF2B5EF4-FFF2-40B4-BE49-F238E27FC236}">
                <a16:creationId xmlns:a16="http://schemas.microsoft.com/office/drawing/2014/main" id="{794BDEA6-51E5-109C-576B-CADA38622121}"/>
              </a:ext>
            </a:extLst>
          </p:cNvPr>
          <p:cNvSpPr>
            <a:spLocks noGrp="1"/>
          </p:cNvSpPr>
          <p:nvPr>
            <p:ph type="title" hasCustomPrompt="1"/>
          </p:nvPr>
        </p:nvSpPr>
        <p:spPr>
          <a:xfrm>
            <a:off x="351184" y="539859"/>
            <a:ext cx="10313967" cy="1096662"/>
          </a:xfrm>
        </p:spPr>
        <p:txBody>
          <a:bodyPr>
            <a:noAutofit/>
          </a:bodyPr>
          <a:lstStyle>
            <a:lvl1pPr>
              <a:defRPr/>
            </a:lvl1pPr>
          </a:lstStyle>
          <a:p>
            <a:r>
              <a:rPr lang="en-GB"/>
              <a:t>HSY </a:t>
            </a:r>
            <a:r>
              <a:rPr lang="en-GB" err="1"/>
              <a:t>otsikko</a:t>
            </a:r>
            <a:r>
              <a:rPr lang="en-GB"/>
              <a:t> </a:t>
            </a:r>
            <a:r>
              <a:rPr lang="en-GB" err="1"/>
              <a:t>tähän</a:t>
            </a:r>
            <a:endParaRPr lang="en-FI"/>
          </a:p>
        </p:txBody>
      </p:sp>
      <p:sp>
        <p:nvSpPr>
          <p:cNvPr id="34" name="Rectangle 33">
            <a:extLst>
              <a:ext uri="{FF2B5EF4-FFF2-40B4-BE49-F238E27FC236}">
                <a16:creationId xmlns:a16="http://schemas.microsoft.com/office/drawing/2014/main" id="{A94D4F37-6AFA-E728-E5FE-9781E0FC4BC7}"/>
              </a:ext>
            </a:extLst>
          </p:cNvPr>
          <p:cNvSpPr/>
          <p:nvPr userDrawn="1"/>
        </p:nvSpPr>
        <p:spPr>
          <a:xfrm>
            <a:off x="6024787" y="-7388"/>
            <a:ext cx="6268653" cy="6865388"/>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7512599D-C4A3-7285-D544-46ABB28F9794}"/>
              </a:ext>
            </a:extLst>
          </p:cNvPr>
          <p:cNvSpPr>
            <a:spLocks noGrp="1"/>
          </p:cNvSpPr>
          <p:nvPr>
            <p:ph sz="half" idx="2" hasCustomPrompt="1"/>
          </p:nvPr>
        </p:nvSpPr>
        <p:spPr>
          <a:xfrm>
            <a:off x="368967" y="1636521"/>
            <a:ext cx="5655820" cy="649927"/>
          </a:xfrm>
        </p:spPr>
        <p:txBody>
          <a:bodyPr anchor="t">
            <a:noAutofit/>
          </a:bodyPr>
          <a:lstStyle>
            <a:lvl1pPr>
              <a:lnSpc>
                <a:spcPct val="90000"/>
              </a:lnSpc>
              <a:defRPr sz="2000">
                <a:solidFill>
                  <a:schemeClr val="tx1">
                    <a:lumMod val="65000"/>
                    <a:lumOff val="35000"/>
                  </a:schemeClr>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11" name="Content Placeholder 3">
            <a:extLst>
              <a:ext uri="{FF2B5EF4-FFF2-40B4-BE49-F238E27FC236}">
                <a16:creationId xmlns:a16="http://schemas.microsoft.com/office/drawing/2014/main" id="{AC0C2082-E02B-7615-5078-E055C54DC0AA}"/>
              </a:ext>
            </a:extLst>
          </p:cNvPr>
          <p:cNvSpPr>
            <a:spLocks noGrp="1"/>
          </p:cNvSpPr>
          <p:nvPr>
            <p:ph sz="half" idx="10" hasCustomPrompt="1"/>
          </p:nvPr>
        </p:nvSpPr>
        <p:spPr>
          <a:xfrm>
            <a:off x="368967" y="2573443"/>
            <a:ext cx="5140004" cy="368458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1" name="Content Placeholder 3">
            <a:extLst>
              <a:ext uri="{FF2B5EF4-FFF2-40B4-BE49-F238E27FC236}">
                <a16:creationId xmlns:a16="http://schemas.microsoft.com/office/drawing/2014/main" id="{91B755BA-8840-3D44-B652-5791B8FD8818}"/>
              </a:ext>
            </a:extLst>
          </p:cNvPr>
          <p:cNvSpPr>
            <a:spLocks noGrp="1"/>
          </p:cNvSpPr>
          <p:nvPr>
            <p:ph sz="half" idx="11" hasCustomPrompt="1"/>
          </p:nvPr>
        </p:nvSpPr>
        <p:spPr>
          <a:xfrm>
            <a:off x="6871625" y="2111132"/>
            <a:ext cx="3913168" cy="649927"/>
          </a:xfrm>
        </p:spPr>
        <p:txBody>
          <a:bodyPr anchor="t">
            <a:noAutofit/>
          </a:bodyPr>
          <a:lstStyle>
            <a:lvl1pPr>
              <a:lnSpc>
                <a:spcPct val="90000"/>
              </a:lnSpc>
              <a:defRPr sz="2400" b="1" i="0">
                <a:solidFill>
                  <a:schemeClr val="tx1"/>
                </a:solidFill>
                <a:latin typeface="+mj-lt"/>
                <a:ea typeface="Source Sans Pro Semibold" panose="020B0503030403020204" pitchFamily="34" charset="0"/>
              </a:defRPr>
            </a:lvl1pPr>
            <a:lvl2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2pPr>
            <a:lvl3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3pPr>
            <a:lvl4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4pPr>
            <a:lvl5pPr>
              <a:lnSpc>
                <a:spcPct val="90000"/>
              </a:lnSpc>
              <a:defRPr sz="2400" b="1" i="0">
                <a:solidFill>
                  <a:schemeClr val="tx1"/>
                </a:solidFill>
                <a:latin typeface="Source Sans Pro Semibold" panose="020B0503030403020204" pitchFamily="34" charset="0"/>
                <a:ea typeface="Source Sans Pro Semibold" panose="020B0503030403020204" pitchFamily="34" charset="0"/>
              </a:defRPr>
            </a:lvl5pPr>
          </a:lstStyle>
          <a:p>
            <a:pPr lvl="0"/>
            <a:r>
              <a:rPr lang="en-GB" err="1"/>
              <a:t>Otsikko</a:t>
            </a:r>
            <a:r>
              <a:rPr lang="en-GB"/>
              <a:t> </a:t>
            </a:r>
            <a:r>
              <a:rPr lang="en-GB" err="1"/>
              <a:t>tähän</a:t>
            </a:r>
            <a:endParaRPr lang="en-FI"/>
          </a:p>
        </p:txBody>
      </p:sp>
      <p:sp>
        <p:nvSpPr>
          <p:cNvPr id="37" name="Content Placeholder 3">
            <a:extLst>
              <a:ext uri="{FF2B5EF4-FFF2-40B4-BE49-F238E27FC236}">
                <a16:creationId xmlns:a16="http://schemas.microsoft.com/office/drawing/2014/main" id="{49CC72D3-863D-1499-3D44-F0B199FE876D}"/>
              </a:ext>
            </a:extLst>
          </p:cNvPr>
          <p:cNvSpPr>
            <a:spLocks noGrp="1"/>
          </p:cNvSpPr>
          <p:nvPr>
            <p:ph sz="half" idx="14" hasCustomPrompt="1"/>
          </p:nvPr>
        </p:nvSpPr>
        <p:spPr>
          <a:xfrm>
            <a:off x="6880170" y="2889637"/>
            <a:ext cx="4451554" cy="3368394"/>
          </a:xfrm>
        </p:spPr>
        <p:txBody>
          <a:bodyPr anchor="t">
            <a:noAutofit/>
          </a:bodyPr>
          <a:lstStyle>
            <a:lvl1pPr marL="216000" indent="-216000">
              <a:lnSpc>
                <a:spcPct val="90000"/>
              </a:lnSpc>
              <a:buFont typeface="Arial" panose="020B0604020202020204" pitchFamily="34" charset="0"/>
              <a:buChar char="•"/>
              <a:defRPr sz="2000"/>
            </a:lvl1pPr>
            <a:lvl2pPr marL="800100" indent="-342900">
              <a:lnSpc>
                <a:spcPct val="90000"/>
              </a:lnSpc>
              <a:buFont typeface="Arial" panose="020B0604020202020204" pitchFamily="34" charset="0"/>
              <a:buChar char="•"/>
              <a:defRPr sz="2000"/>
            </a:lvl2pPr>
            <a:lvl3pPr marL="1257300" indent="-342900">
              <a:lnSpc>
                <a:spcPct val="90000"/>
              </a:lnSpc>
              <a:buFont typeface="Arial" panose="020B0604020202020204" pitchFamily="34" charset="0"/>
              <a:buChar char="•"/>
              <a:defRPr sz="2000"/>
            </a:lvl3pPr>
            <a:lvl4pPr marL="1714500" indent="-342900">
              <a:lnSpc>
                <a:spcPct val="90000"/>
              </a:lnSpc>
              <a:buFont typeface="Arial" panose="020B0604020202020204" pitchFamily="34" charset="0"/>
              <a:buChar char="•"/>
              <a:defRPr sz="2000"/>
            </a:lvl4pPr>
            <a:lvl5pPr marL="2171700" indent="-342900">
              <a:lnSpc>
                <a:spcPct val="90000"/>
              </a:lnSpc>
              <a:buFont typeface="Arial" panose="020B0604020202020204" pitchFamily="34" charset="0"/>
              <a:buChar char="•"/>
              <a:defRPr sz="2000"/>
            </a:lvl5pPr>
          </a:lstStyle>
          <a:p>
            <a:pPr lvl="0"/>
            <a:r>
              <a:rPr lang="en-GB"/>
              <a:t>Bullet points</a:t>
            </a:r>
          </a:p>
        </p:txBody>
      </p:sp>
      <p:pic>
        <p:nvPicPr>
          <p:cNvPr id="38" name="Picture 37">
            <a:extLst>
              <a:ext uri="{FF2B5EF4-FFF2-40B4-BE49-F238E27FC236}">
                <a16:creationId xmlns:a16="http://schemas.microsoft.com/office/drawing/2014/main" id="{E1DC6651-6E5E-FD9B-E147-8BFA9037C9A2}"/>
              </a:ext>
            </a:extLst>
          </p:cNvPr>
          <p:cNvPicPr>
            <a:picLocks noChangeAspect="1"/>
          </p:cNvPicPr>
          <p:nvPr userDrawn="1"/>
        </p:nvPicPr>
        <p:blipFill>
          <a:blip r:embed="rId2"/>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140637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gressi ja teksti">
    <p:spTree>
      <p:nvGrpSpPr>
        <p:cNvPr id="1" name=""/>
        <p:cNvGrpSpPr/>
        <p:nvPr/>
      </p:nvGrpSpPr>
      <p:grpSpPr>
        <a:xfrm>
          <a:off x="0" y="0"/>
          <a:ext cx="0" cy="0"/>
          <a:chOff x="0" y="0"/>
          <a:chExt cx="0" cy="0"/>
        </a:xfrm>
      </p:grpSpPr>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23301" cy="809668"/>
          </a:xfrm>
        </p:spPr>
        <p:txBody>
          <a:bodyPr>
            <a:noAutofit/>
          </a:bodyPr>
          <a:lstStyle/>
          <a:p>
            <a:r>
              <a:rPr lang="en-GB"/>
              <a:t>HSY </a:t>
            </a:r>
            <a:r>
              <a:rPr lang="en-GB" err="1"/>
              <a:t>otsikko</a:t>
            </a:r>
            <a:r>
              <a:rPr lang="en-GB"/>
              <a:t> </a:t>
            </a:r>
            <a:r>
              <a:rPr lang="en-GB" err="1"/>
              <a:t>tähän</a:t>
            </a:r>
            <a:endParaRPr lang="en-FI"/>
          </a:p>
        </p:txBody>
      </p:sp>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6"/>
            <a:ext cx="10323300" cy="2040197"/>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4089863"/>
            <a:ext cx="11391913" cy="2103120"/>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133199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i, koko dia">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1843316"/>
            <a:ext cx="11391913" cy="4349667"/>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36271"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30005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 valkoinen pohj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4171612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gressi ja kaavio">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C5F80762-D73E-26D8-35E6-4FC8EBE1D9AD}"/>
              </a:ext>
            </a:extLst>
          </p:cNvPr>
          <p:cNvSpPr>
            <a:spLocks noGrp="1"/>
          </p:cNvSpPr>
          <p:nvPr>
            <p:ph sz="half" idx="11" hasCustomPrompt="1"/>
          </p:nvPr>
        </p:nvSpPr>
        <p:spPr>
          <a:xfrm>
            <a:off x="351182" y="2990625"/>
            <a:ext cx="11391913" cy="3510377"/>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39859"/>
            <a:ext cx="10336271" cy="809668"/>
          </a:xfrm>
        </p:spPr>
        <p:txBody>
          <a:bodyPr>
            <a:noAutofit/>
          </a:bodyPr>
          <a:lstStyle/>
          <a:p>
            <a:r>
              <a:rPr lang="en-GB"/>
              <a:t>HSY </a:t>
            </a:r>
            <a:r>
              <a:rPr lang="en-GB" err="1"/>
              <a:t>otsikko</a:t>
            </a:r>
            <a:r>
              <a:rPr lang="en-GB"/>
              <a:t> </a:t>
            </a:r>
            <a:r>
              <a:rPr lang="en-GB" err="1"/>
              <a:t>tähän</a:t>
            </a:r>
            <a:endParaRPr lang="en-FI"/>
          </a:p>
        </p:txBody>
      </p:sp>
      <p:sp>
        <p:nvSpPr>
          <p:cNvPr id="4" name="Content Placeholder 3">
            <a:extLst>
              <a:ext uri="{FF2B5EF4-FFF2-40B4-BE49-F238E27FC236}">
                <a16:creationId xmlns:a16="http://schemas.microsoft.com/office/drawing/2014/main" id="{234DDC0B-0E93-8555-5254-0822F3D1BB3B}"/>
              </a:ext>
            </a:extLst>
          </p:cNvPr>
          <p:cNvSpPr>
            <a:spLocks noGrp="1"/>
          </p:cNvSpPr>
          <p:nvPr>
            <p:ph sz="half" idx="2" hasCustomPrompt="1"/>
          </p:nvPr>
        </p:nvSpPr>
        <p:spPr>
          <a:xfrm>
            <a:off x="351182" y="1843314"/>
            <a:ext cx="10336270" cy="910644"/>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Tree>
    <p:extLst>
      <p:ext uri="{BB962C8B-B14F-4D97-AF65-F5344CB8AC3E}">
        <p14:creationId xmlns:p14="http://schemas.microsoft.com/office/powerpoint/2010/main" val="423997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osaa">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62FFC23-4874-ADA3-9EC1-E3DE7A6F5EAE}"/>
              </a:ext>
            </a:extLst>
          </p:cNvPr>
          <p:cNvSpPr>
            <a:spLocks noGrp="1"/>
          </p:cNvSpPr>
          <p:nvPr>
            <p:ph sz="half" idx="17" hasCustomPrompt="1"/>
          </p:nvPr>
        </p:nvSpPr>
        <p:spPr>
          <a:xfrm>
            <a:off x="6096000" y="2189952"/>
            <a:ext cx="5744816" cy="4247311"/>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4" y="539859"/>
            <a:ext cx="10316816" cy="809668"/>
          </a:xfrm>
        </p:spPr>
        <p:txBody>
          <a:bodyPr>
            <a:noAutofit/>
          </a:bodyPr>
          <a:lstStyle/>
          <a:p>
            <a:r>
              <a:rPr lang="en-GB"/>
              <a:t>HSY </a:t>
            </a:r>
            <a:r>
              <a:rPr lang="en-GB" err="1"/>
              <a:t>otsikko</a:t>
            </a:r>
            <a:r>
              <a:rPr lang="en-GB"/>
              <a:t> </a:t>
            </a:r>
            <a:r>
              <a:rPr lang="en-GB" err="1"/>
              <a:t>tähän</a:t>
            </a:r>
            <a:endParaRPr lang="en-FI"/>
          </a:p>
        </p:txBody>
      </p:sp>
      <p:sp>
        <p:nvSpPr>
          <p:cNvPr id="3" name="Content Placeholder 3">
            <a:extLst>
              <a:ext uri="{FF2B5EF4-FFF2-40B4-BE49-F238E27FC236}">
                <a16:creationId xmlns:a16="http://schemas.microsoft.com/office/drawing/2014/main" id="{37F27510-1C91-807B-DB54-EE4985D6A609}"/>
              </a:ext>
            </a:extLst>
          </p:cNvPr>
          <p:cNvSpPr>
            <a:spLocks noGrp="1"/>
          </p:cNvSpPr>
          <p:nvPr>
            <p:ph sz="half" idx="15" hasCustomPrompt="1"/>
          </p:nvPr>
        </p:nvSpPr>
        <p:spPr>
          <a:xfrm>
            <a:off x="351184" y="1843314"/>
            <a:ext cx="5157787" cy="2165002"/>
          </a:xfrm>
        </p:spPr>
        <p:txBody>
          <a:bodyPr anchor="t">
            <a:noAutofit/>
          </a:bodyPr>
          <a:lstStyle>
            <a:lvl1pPr>
              <a:lnSpc>
                <a:spcPct val="90000"/>
              </a:lnSpc>
              <a:defRPr sz="2400"/>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
        <p:nvSpPr>
          <p:cNvPr id="23" name="Content Placeholder 3">
            <a:extLst>
              <a:ext uri="{FF2B5EF4-FFF2-40B4-BE49-F238E27FC236}">
                <a16:creationId xmlns:a16="http://schemas.microsoft.com/office/drawing/2014/main" id="{ED83794B-9F6C-BDEF-326C-BE1E6BDBEB8A}"/>
              </a:ext>
            </a:extLst>
          </p:cNvPr>
          <p:cNvSpPr>
            <a:spLocks noGrp="1"/>
          </p:cNvSpPr>
          <p:nvPr>
            <p:ph sz="half" idx="2" hasCustomPrompt="1"/>
          </p:nvPr>
        </p:nvSpPr>
        <p:spPr>
          <a:xfrm>
            <a:off x="351184" y="4093029"/>
            <a:ext cx="5157787" cy="2165002"/>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856033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i ja 4 osaa sininen">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F53509B6-C4EA-FF1E-C73F-C127520D8C36}"/>
              </a:ext>
            </a:extLst>
          </p:cNvPr>
          <p:cNvSpPr>
            <a:spLocks noGrp="1"/>
          </p:cNvSpPr>
          <p:nvPr>
            <p:ph sz="half" idx="11" hasCustomPrompt="1"/>
          </p:nvPr>
        </p:nvSpPr>
        <p:spPr>
          <a:xfrm>
            <a:off x="351184" y="1600206"/>
            <a:ext cx="5848004"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Rectangle 33">
            <a:extLst>
              <a:ext uri="{FF2B5EF4-FFF2-40B4-BE49-F238E27FC236}">
                <a16:creationId xmlns:a16="http://schemas.microsoft.com/office/drawing/2014/main" id="{8A56C416-6293-A567-5465-DB6676315770}"/>
              </a:ext>
            </a:extLst>
          </p:cNvPr>
          <p:cNvSpPr/>
          <p:nvPr userDrawn="1"/>
        </p:nvSpPr>
        <p:spPr>
          <a:xfrm>
            <a:off x="6199188" y="-7388"/>
            <a:ext cx="6094252" cy="6865388"/>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10" name="Title 24">
            <a:extLst>
              <a:ext uri="{FF2B5EF4-FFF2-40B4-BE49-F238E27FC236}">
                <a16:creationId xmlns:a16="http://schemas.microsoft.com/office/drawing/2014/main" id="{8FC7F119-32C9-C99C-6C33-4051320309AE}"/>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942084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i ja 4 osaa keltainen">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6788E53-F0B7-DFE1-D0C3-68779A635BAF}"/>
              </a:ext>
            </a:extLst>
          </p:cNvPr>
          <p:cNvSpPr>
            <a:spLocks noGrp="1"/>
          </p:cNvSpPr>
          <p:nvPr>
            <p:ph sz="half" idx="11" hasCustomPrompt="1"/>
          </p:nvPr>
        </p:nvSpPr>
        <p:spPr>
          <a:xfrm>
            <a:off x="351182" y="1600206"/>
            <a:ext cx="5848005"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Rectangle 33">
            <a:extLst>
              <a:ext uri="{FF2B5EF4-FFF2-40B4-BE49-F238E27FC236}">
                <a16:creationId xmlns:a16="http://schemas.microsoft.com/office/drawing/2014/main" id="{862910BD-D099-4B5E-09B7-117C8929D70F}"/>
              </a:ext>
            </a:extLst>
          </p:cNvPr>
          <p:cNvSpPr/>
          <p:nvPr userDrawn="1"/>
        </p:nvSpPr>
        <p:spPr>
          <a:xfrm>
            <a:off x="6199188" y="-7388"/>
            <a:ext cx="5992812" cy="6865388"/>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10" name="Title 24">
            <a:extLst>
              <a:ext uri="{FF2B5EF4-FFF2-40B4-BE49-F238E27FC236}">
                <a16:creationId xmlns:a16="http://schemas.microsoft.com/office/drawing/2014/main" id="{D552228B-592D-7CBC-98CD-E8B776DFFE30}"/>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71723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i ja 4 osaa vihreä">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622C2BC-303F-E3DA-2EA6-4E65C169E272}"/>
              </a:ext>
            </a:extLst>
          </p:cNvPr>
          <p:cNvSpPr>
            <a:spLocks noGrp="1"/>
          </p:cNvSpPr>
          <p:nvPr>
            <p:ph sz="half" idx="11" hasCustomPrompt="1"/>
          </p:nvPr>
        </p:nvSpPr>
        <p:spPr>
          <a:xfrm>
            <a:off x="351184" y="1600206"/>
            <a:ext cx="5848004" cy="4598294"/>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1" name="Rectangle 20">
            <a:extLst>
              <a:ext uri="{FF2B5EF4-FFF2-40B4-BE49-F238E27FC236}">
                <a16:creationId xmlns:a16="http://schemas.microsoft.com/office/drawing/2014/main" id="{3660B132-0A09-3B14-F2CB-01E7FB61F248}"/>
              </a:ext>
            </a:extLst>
          </p:cNvPr>
          <p:cNvSpPr/>
          <p:nvPr userDrawn="1"/>
        </p:nvSpPr>
        <p:spPr>
          <a:xfrm>
            <a:off x="6199188" y="0"/>
            <a:ext cx="5992812" cy="6858000"/>
          </a:xfrm>
          <a:prstGeom prst="rect">
            <a:avLst/>
          </a:prstGeom>
          <a:solidFill>
            <a:srgbClr val="D7E9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C18465A5-159D-3858-DEEA-C4D081D20296}"/>
              </a:ext>
            </a:extLst>
          </p:cNvPr>
          <p:cNvSpPr>
            <a:spLocks noGrp="1"/>
          </p:cNvSpPr>
          <p:nvPr>
            <p:ph sz="half" idx="17" hasCustomPrompt="1"/>
          </p:nvPr>
        </p:nvSpPr>
        <p:spPr>
          <a:xfrm>
            <a:off x="6779511" y="8101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6779509" y="12507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4" name="Content Placeholder 3">
            <a:extLst>
              <a:ext uri="{FF2B5EF4-FFF2-40B4-BE49-F238E27FC236}">
                <a16:creationId xmlns:a16="http://schemas.microsoft.com/office/drawing/2014/main" id="{AA9BB63A-16A3-81A7-F787-0A2F4C58F577}"/>
              </a:ext>
            </a:extLst>
          </p:cNvPr>
          <p:cNvSpPr>
            <a:spLocks noGrp="1"/>
          </p:cNvSpPr>
          <p:nvPr>
            <p:ph sz="half" idx="22" hasCustomPrompt="1"/>
          </p:nvPr>
        </p:nvSpPr>
        <p:spPr>
          <a:xfrm>
            <a:off x="6779511" y="2169600"/>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5" name="Content Placeholder 3">
            <a:extLst>
              <a:ext uri="{FF2B5EF4-FFF2-40B4-BE49-F238E27FC236}">
                <a16:creationId xmlns:a16="http://schemas.microsoft.com/office/drawing/2014/main" id="{A320517B-5171-B593-3E0C-69CB7116C9DB}"/>
              </a:ext>
            </a:extLst>
          </p:cNvPr>
          <p:cNvSpPr>
            <a:spLocks noGrp="1"/>
          </p:cNvSpPr>
          <p:nvPr>
            <p:ph sz="half" idx="23" hasCustomPrompt="1"/>
          </p:nvPr>
        </p:nvSpPr>
        <p:spPr>
          <a:xfrm>
            <a:off x="6779509" y="2610260"/>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B8CE25AD-10D8-EE9B-9DAE-5D7D8599A44D}"/>
              </a:ext>
            </a:extLst>
          </p:cNvPr>
          <p:cNvSpPr>
            <a:spLocks noGrp="1"/>
          </p:cNvSpPr>
          <p:nvPr>
            <p:ph sz="half" idx="24" hasCustomPrompt="1"/>
          </p:nvPr>
        </p:nvSpPr>
        <p:spPr>
          <a:xfrm>
            <a:off x="6779511" y="3553339"/>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7" name="Content Placeholder 3">
            <a:extLst>
              <a:ext uri="{FF2B5EF4-FFF2-40B4-BE49-F238E27FC236}">
                <a16:creationId xmlns:a16="http://schemas.microsoft.com/office/drawing/2014/main" id="{BB4F8DD4-48B7-D60F-4DF3-E2C4FF1AD7C3}"/>
              </a:ext>
            </a:extLst>
          </p:cNvPr>
          <p:cNvSpPr>
            <a:spLocks noGrp="1"/>
          </p:cNvSpPr>
          <p:nvPr>
            <p:ph sz="half" idx="25" hasCustomPrompt="1"/>
          </p:nvPr>
        </p:nvSpPr>
        <p:spPr>
          <a:xfrm>
            <a:off x="6779509" y="3993999"/>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sp>
        <p:nvSpPr>
          <p:cNvPr id="9" name="Content Placeholder 3">
            <a:extLst>
              <a:ext uri="{FF2B5EF4-FFF2-40B4-BE49-F238E27FC236}">
                <a16:creationId xmlns:a16="http://schemas.microsoft.com/office/drawing/2014/main" id="{179ACB2F-6F2D-E8A0-5867-188BEE106665}"/>
              </a:ext>
            </a:extLst>
          </p:cNvPr>
          <p:cNvSpPr>
            <a:spLocks noGrp="1"/>
          </p:cNvSpPr>
          <p:nvPr>
            <p:ph sz="half" idx="26" hasCustomPrompt="1"/>
          </p:nvPr>
        </p:nvSpPr>
        <p:spPr>
          <a:xfrm>
            <a:off x="6779511" y="4937077"/>
            <a:ext cx="4152453" cy="391948"/>
          </a:xfrm>
        </p:spPr>
        <p:txBody>
          <a:bodyPr anchor="t">
            <a:noAutofit/>
          </a:bodyPr>
          <a:lstStyle>
            <a:lvl1pPr marL="0" indent="0">
              <a:lnSpc>
                <a:spcPct val="90000"/>
              </a:lnSpc>
              <a:buFont typeface="Arial" panose="020B0604020202020204" pitchFamily="34" charset="0"/>
              <a:buNone/>
              <a:defRPr sz="2400"/>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endParaRPr lang="en-FI"/>
          </a:p>
        </p:txBody>
      </p:sp>
      <p:sp>
        <p:nvSpPr>
          <p:cNvPr id="12" name="Content Placeholder 3">
            <a:extLst>
              <a:ext uri="{FF2B5EF4-FFF2-40B4-BE49-F238E27FC236}">
                <a16:creationId xmlns:a16="http://schemas.microsoft.com/office/drawing/2014/main" id="{515DA87B-1F97-723B-67B8-495EEDB978D8}"/>
              </a:ext>
            </a:extLst>
          </p:cNvPr>
          <p:cNvSpPr>
            <a:spLocks noGrp="1"/>
          </p:cNvSpPr>
          <p:nvPr>
            <p:ph sz="half" idx="27" hasCustomPrompt="1"/>
          </p:nvPr>
        </p:nvSpPr>
        <p:spPr>
          <a:xfrm>
            <a:off x="6779509" y="5377737"/>
            <a:ext cx="4152454" cy="82076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F09766C2-5B51-0750-08A0-A313028526E9}"/>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8" name="Title 24">
            <a:extLst>
              <a:ext uri="{FF2B5EF4-FFF2-40B4-BE49-F238E27FC236}">
                <a16:creationId xmlns:a16="http://schemas.microsoft.com/office/drawing/2014/main" id="{5A2E9E8C-BA52-9DD3-660F-2DCC65280AE3}"/>
              </a:ext>
            </a:extLst>
          </p:cNvPr>
          <p:cNvSpPr>
            <a:spLocks noGrp="1"/>
          </p:cNvSpPr>
          <p:nvPr>
            <p:ph type="title" hasCustomPrompt="1"/>
          </p:nvPr>
        </p:nvSpPr>
        <p:spPr>
          <a:xfrm>
            <a:off x="351184" y="539859"/>
            <a:ext cx="5744816"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93726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61996D-B57D-0DF2-813F-A2B872CAF912}"/>
              </a:ext>
            </a:extLst>
          </p:cNvPr>
          <p:cNvSpPr/>
          <p:nvPr userDrawn="1"/>
        </p:nvSpPr>
        <p:spPr>
          <a:xfrm>
            <a:off x="-1" y="4273"/>
            <a:ext cx="6096001" cy="3429000"/>
          </a:xfrm>
          <a:prstGeom prst="rect">
            <a:avLst/>
          </a:prstGeom>
          <a:solidFill>
            <a:srgbClr val="E5D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8" name="Content Placeholder 3">
            <a:extLst>
              <a:ext uri="{FF2B5EF4-FFF2-40B4-BE49-F238E27FC236}">
                <a16:creationId xmlns:a16="http://schemas.microsoft.com/office/drawing/2014/main" id="{035E0F5F-3C63-AC05-F6C3-FD7765C31CC8}"/>
              </a:ext>
            </a:extLst>
          </p:cNvPr>
          <p:cNvSpPr>
            <a:spLocks noGrp="1"/>
          </p:cNvSpPr>
          <p:nvPr>
            <p:ph sz="half" idx="17" hasCustomPrompt="1"/>
          </p:nvPr>
        </p:nvSpPr>
        <p:spPr>
          <a:xfrm>
            <a:off x="351183" y="62500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9" name="Rectangle 18">
            <a:extLst>
              <a:ext uri="{FF2B5EF4-FFF2-40B4-BE49-F238E27FC236}">
                <a16:creationId xmlns:a16="http://schemas.microsoft.com/office/drawing/2014/main" id="{E16ADEE7-3A5B-7AC8-6642-441ABD987A65}"/>
              </a:ext>
            </a:extLst>
          </p:cNvPr>
          <p:cNvSpPr/>
          <p:nvPr userDrawn="1"/>
        </p:nvSpPr>
        <p:spPr>
          <a:xfrm>
            <a:off x="-1" y="3426864"/>
            <a:ext cx="6096001" cy="3431136"/>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406041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3" y="461473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1" name="Rectangle 20">
            <a:extLst>
              <a:ext uri="{FF2B5EF4-FFF2-40B4-BE49-F238E27FC236}">
                <a16:creationId xmlns:a16="http://schemas.microsoft.com/office/drawing/2014/main" id="{13D6DA86-E021-F3A5-9619-2AD826DFF040}"/>
              </a:ext>
            </a:extLst>
          </p:cNvPr>
          <p:cNvSpPr/>
          <p:nvPr userDrawn="1"/>
        </p:nvSpPr>
        <p:spPr>
          <a:xfrm>
            <a:off x="6084604" y="-4272"/>
            <a:ext cx="6107396" cy="3429000"/>
          </a:xfrm>
          <a:prstGeom prst="rect">
            <a:avLst/>
          </a:prstGeom>
          <a:solidFill>
            <a:srgbClr val="D4F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B4187467-0606-EE5D-364F-6A20C51485B2}"/>
              </a:ext>
            </a:extLst>
          </p:cNvPr>
          <p:cNvSpPr>
            <a:spLocks noGrp="1"/>
          </p:cNvSpPr>
          <p:nvPr>
            <p:ph sz="half" idx="22" hasCustomPrompt="1"/>
          </p:nvPr>
        </p:nvSpPr>
        <p:spPr>
          <a:xfrm>
            <a:off x="6452880" y="625003"/>
            <a:ext cx="3981537"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20200FA-1ED1-843E-6404-614D8DF92C4C}"/>
              </a:ext>
            </a:extLst>
          </p:cNvPr>
          <p:cNvSpPr>
            <a:spLocks noGrp="1"/>
          </p:cNvSpPr>
          <p:nvPr>
            <p:ph sz="half" idx="23" hasCustomPrompt="1"/>
          </p:nvPr>
        </p:nvSpPr>
        <p:spPr>
          <a:xfrm>
            <a:off x="6452880" y="117932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0" name="Rectangle 19">
            <a:extLst>
              <a:ext uri="{FF2B5EF4-FFF2-40B4-BE49-F238E27FC236}">
                <a16:creationId xmlns:a16="http://schemas.microsoft.com/office/drawing/2014/main" id="{13CEFF09-D135-6893-0401-885A09F6F718}"/>
              </a:ext>
            </a:extLst>
          </p:cNvPr>
          <p:cNvSpPr/>
          <p:nvPr userDrawn="1"/>
        </p:nvSpPr>
        <p:spPr>
          <a:xfrm>
            <a:off x="6084604" y="3426864"/>
            <a:ext cx="6107396" cy="3431136"/>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4060413"/>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461473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2" name="Content Placeholder 3">
            <a:extLst>
              <a:ext uri="{FF2B5EF4-FFF2-40B4-BE49-F238E27FC236}">
                <a16:creationId xmlns:a16="http://schemas.microsoft.com/office/drawing/2014/main" id="{341E1047-B1E3-2302-51EC-B26E71191CB2}"/>
              </a:ext>
            </a:extLst>
          </p:cNvPr>
          <p:cNvSpPr>
            <a:spLocks noGrp="1"/>
          </p:cNvSpPr>
          <p:nvPr>
            <p:ph sz="half" idx="26" hasCustomPrompt="1"/>
          </p:nvPr>
        </p:nvSpPr>
        <p:spPr>
          <a:xfrm>
            <a:off x="352704" y="1179320"/>
            <a:ext cx="4152452"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397588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rgbClr val="D4F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F7D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355157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428230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anssi ja keltainen">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50E213AD-BF1F-880C-5925-83D559C9382D}"/>
              </a:ext>
            </a:extLst>
          </p:cNvPr>
          <p:cNvSpPr/>
          <p:nvPr userDrawn="1"/>
        </p:nvSpPr>
        <p:spPr>
          <a:xfrm>
            <a:off x="-1" y="4272"/>
            <a:ext cx="5976835" cy="6853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Rectangle 20">
            <a:extLst>
              <a:ext uri="{FF2B5EF4-FFF2-40B4-BE49-F238E27FC236}">
                <a16:creationId xmlns:a16="http://schemas.microsoft.com/office/drawing/2014/main" id="{6730E7D6-B0BA-716A-0883-BE98F325B802}"/>
              </a:ext>
            </a:extLst>
          </p:cNvPr>
          <p:cNvSpPr/>
          <p:nvPr userDrawn="1"/>
        </p:nvSpPr>
        <p:spPr>
          <a:xfrm>
            <a:off x="5976834" y="-4272"/>
            <a:ext cx="6215166" cy="6862272"/>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0" name="Content Placeholder 3">
            <a:extLst>
              <a:ext uri="{FF2B5EF4-FFF2-40B4-BE49-F238E27FC236}">
                <a16:creationId xmlns:a16="http://schemas.microsoft.com/office/drawing/2014/main" id="{44662B9D-6500-2076-41E5-C2824748AC6F}"/>
              </a:ext>
            </a:extLst>
          </p:cNvPr>
          <p:cNvSpPr>
            <a:spLocks noGrp="1"/>
          </p:cNvSpPr>
          <p:nvPr>
            <p:ph sz="half" idx="20" hasCustomPrompt="1"/>
          </p:nvPr>
        </p:nvSpPr>
        <p:spPr>
          <a:xfrm>
            <a:off x="351183"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1" name="Content Placeholder 3">
            <a:extLst>
              <a:ext uri="{FF2B5EF4-FFF2-40B4-BE49-F238E27FC236}">
                <a16:creationId xmlns:a16="http://schemas.microsoft.com/office/drawing/2014/main" id="{F7A44E10-FB30-A830-51E9-E2E335D3BDBB}"/>
              </a:ext>
            </a:extLst>
          </p:cNvPr>
          <p:cNvSpPr>
            <a:spLocks noGrp="1"/>
          </p:cNvSpPr>
          <p:nvPr>
            <p:ph sz="half" idx="21" hasCustomPrompt="1"/>
          </p:nvPr>
        </p:nvSpPr>
        <p:spPr>
          <a:xfrm>
            <a:off x="351182"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sp>
        <p:nvSpPr>
          <p:cNvPr id="14" name="Content Placeholder 3">
            <a:extLst>
              <a:ext uri="{FF2B5EF4-FFF2-40B4-BE49-F238E27FC236}">
                <a16:creationId xmlns:a16="http://schemas.microsoft.com/office/drawing/2014/main" id="{814CC946-5028-B9FC-60BA-D3773B38AD68}"/>
              </a:ext>
            </a:extLst>
          </p:cNvPr>
          <p:cNvSpPr>
            <a:spLocks noGrp="1"/>
          </p:cNvSpPr>
          <p:nvPr>
            <p:ph sz="half" idx="24" hasCustomPrompt="1"/>
          </p:nvPr>
        </p:nvSpPr>
        <p:spPr>
          <a:xfrm>
            <a:off x="6452880" y="3341964"/>
            <a:ext cx="4152453"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a:t>HSY </a:t>
            </a:r>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AF51FBF7-2F96-FAA1-BD5A-80DC3AC6A514}"/>
              </a:ext>
            </a:extLst>
          </p:cNvPr>
          <p:cNvSpPr>
            <a:spLocks noGrp="1"/>
          </p:cNvSpPr>
          <p:nvPr>
            <p:ph sz="half" idx="25" hasCustomPrompt="1"/>
          </p:nvPr>
        </p:nvSpPr>
        <p:spPr>
          <a:xfrm>
            <a:off x="6452880" y="3896282"/>
            <a:ext cx="4152452" cy="2243263"/>
          </a:xfrm>
        </p:spPr>
        <p:txBody>
          <a:bodyPr anchor="t">
            <a:noAutofit/>
          </a:bodyPr>
          <a:lstStyle>
            <a:lvl1pPr marL="216000" indent="-216000">
              <a:lnSpc>
                <a:spcPct val="90000"/>
              </a:lnSpc>
              <a:buFont typeface="Arial" panose="020B0604020202020204" pitchFamily="34" charset="0"/>
              <a:buChar char="•"/>
              <a:defRPr sz="2000"/>
            </a:lvl1pPr>
            <a:lvl2pPr marL="742950" indent="-285750">
              <a:lnSpc>
                <a:spcPct val="90000"/>
              </a:lnSpc>
              <a:buFont typeface="Arial" panose="020B0604020202020204" pitchFamily="34" charset="0"/>
              <a:buChar char="•"/>
              <a:defRPr sz="2000"/>
            </a:lvl2pPr>
            <a:lvl3pPr marL="1200150" indent="-285750">
              <a:lnSpc>
                <a:spcPct val="90000"/>
              </a:lnSpc>
              <a:buFont typeface="Arial" panose="020B0604020202020204" pitchFamily="34" charset="0"/>
              <a:buChar char="•"/>
              <a:defRPr sz="2000"/>
            </a:lvl3pPr>
            <a:lvl4pPr marL="1657350" indent="-285750">
              <a:lnSpc>
                <a:spcPct val="90000"/>
              </a:lnSpc>
              <a:buFont typeface="Arial" panose="020B0604020202020204" pitchFamily="34" charset="0"/>
              <a:buChar char="•"/>
              <a:defRPr sz="2000"/>
            </a:lvl4pPr>
            <a:lvl5pPr marL="2114550" indent="-285750">
              <a:lnSpc>
                <a:spcPct val="90000"/>
              </a:lnSpc>
              <a:buFont typeface="Arial" panose="020B0604020202020204" pitchFamily="34" charset="0"/>
              <a:buChar char="•"/>
              <a:defRPr sz="2000"/>
            </a:lvl5pPr>
          </a:lstStyle>
          <a:p>
            <a:pPr lvl="0"/>
            <a:r>
              <a:rPr lang="en-GB"/>
              <a:t>Bullet points</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E3DCADF-194B-E2A3-495F-B1C834241EAB}"/>
              </a:ext>
            </a:extLst>
          </p:cNvPr>
          <p:cNvSpPr>
            <a:spLocks noGrp="1"/>
          </p:cNvSpPr>
          <p:nvPr>
            <p:ph type="title" hasCustomPrompt="1"/>
          </p:nvPr>
        </p:nvSpPr>
        <p:spPr>
          <a:xfrm>
            <a:off x="351184" y="539859"/>
            <a:ext cx="1025414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1225367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6" y="5308375"/>
            <a:ext cx="5288992"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5" y="2369256"/>
            <a:ext cx="5288997"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10" name="Content Placeholder 3">
            <a:extLst>
              <a:ext uri="{FF2B5EF4-FFF2-40B4-BE49-F238E27FC236}">
                <a16:creationId xmlns:a16="http://schemas.microsoft.com/office/drawing/2014/main" id="{9455254D-02FA-C3E7-73B9-90943629FE80}"/>
              </a:ext>
            </a:extLst>
          </p:cNvPr>
          <p:cNvSpPr>
            <a:spLocks noGrp="1"/>
          </p:cNvSpPr>
          <p:nvPr>
            <p:ph sz="half" idx="33" hasCustomPrompt="1"/>
          </p:nvPr>
        </p:nvSpPr>
        <p:spPr>
          <a:xfrm>
            <a:off x="6436839" y="4934431"/>
            <a:ext cx="5288997"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96954BA0-08E6-A979-CFE8-0D0C88E60EBF}"/>
              </a:ext>
            </a:extLst>
          </p:cNvPr>
          <p:cNvSpPr>
            <a:spLocks noGrp="1"/>
          </p:cNvSpPr>
          <p:nvPr>
            <p:ph sz="half" idx="34" hasCustomPrompt="1"/>
          </p:nvPr>
        </p:nvSpPr>
        <p:spPr>
          <a:xfrm>
            <a:off x="6436840" y="5308375"/>
            <a:ext cx="5288992"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B5860528-00B3-EB90-D20B-A6D06C8DC2D2}"/>
              </a:ext>
            </a:extLst>
          </p:cNvPr>
          <p:cNvSpPr>
            <a:spLocks noGrp="1"/>
          </p:cNvSpPr>
          <p:nvPr>
            <p:ph sz="half" idx="35" hasCustomPrompt="1"/>
          </p:nvPr>
        </p:nvSpPr>
        <p:spPr>
          <a:xfrm>
            <a:off x="6436839" y="2369256"/>
            <a:ext cx="5288997"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 name="Content Placeholder 3">
            <a:extLst>
              <a:ext uri="{FF2B5EF4-FFF2-40B4-BE49-F238E27FC236}">
                <a16:creationId xmlns:a16="http://schemas.microsoft.com/office/drawing/2014/main" id="{0EA2485E-0143-49C9-B6FD-32F043E61601}"/>
              </a:ext>
            </a:extLst>
          </p:cNvPr>
          <p:cNvSpPr>
            <a:spLocks noGrp="1"/>
          </p:cNvSpPr>
          <p:nvPr>
            <p:ph sz="half" idx="36" hasCustomPrompt="1"/>
          </p:nvPr>
        </p:nvSpPr>
        <p:spPr>
          <a:xfrm>
            <a:off x="461924" y="4934431"/>
            <a:ext cx="5288997"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Tree>
    <p:extLst>
      <p:ext uri="{BB962C8B-B14F-4D97-AF65-F5344CB8AC3E}">
        <p14:creationId xmlns:p14="http://schemas.microsoft.com/office/powerpoint/2010/main" val="117739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 sininen pohja">
    <p:bg>
      <p:bgPr>
        <a:solidFill>
          <a:srgbClr val="D7F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3750554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gressi ja vertailu">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227170EF-7B8A-1306-98E9-9A4A82D80934}"/>
              </a:ext>
            </a:extLst>
          </p:cNvPr>
          <p:cNvSpPr>
            <a:spLocks noGrp="1"/>
          </p:cNvSpPr>
          <p:nvPr>
            <p:ph sz="half" idx="13" hasCustomPrompt="1"/>
          </p:nvPr>
        </p:nvSpPr>
        <p:spPr>
          <a:xfrm>
            <a:off x="6428232" y="2968667"/>
            <a:ext cx="5303838" cy="353233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2" name="Content Placeholder 3">
            <a:extLst>
              <a:ext uri="{FF2B5EF4-FFF2-40B4-BE49-F238E27FC236}">
                <a16:creationId xmlns:a16="http://schemas.microsoft.com/office/drawing/2014/main" id="{5AB5AE19-9AC4-93B1-8553-F6F20C1D34A8}"/>
              </a:ext>
            </a:extLst>
          </p:cNvPr>
          <p:cNvSpPr>
            <a:spLocks noGrp="1"/>
          </p:cNvSpPr>
          <p:nvPr>
            <p:ph sz="half" idx="12" hasCustomPrompt="1"/>
          </p:nvPr>
        </p:nvSpPr>
        <p:spPr>
          <a:xfrm>
            <a:off x="457200" y="2968667"/>
            <a:ext cx="5303838" cy="3532338"/>
          </a:xfrm>
        </p:spPr>
        <p:txBody>
          <a:bodyPr anchor="b">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6" name="Title 24">
            <a:extLst>
              <a:ext uri="{FF2B5EF4-FFF2-40B4-BE49-F238E27FC236}">
                <a16:creationId xmlns:a16="http://schemas.microsoft.com/office/drawing/2014/main" id="{472ECFA7-47E3-B0FF-915C-6A0E6C4399B6}"/>
              </a:ext>
            </a:extLst>
          </p:cNvPr>
          <p:cNvSpPr>
            <a:spLocks noGrp="1"/>
          </p:cNvSpPr>
          <p:nvPr>
            <p:ph type="title" hasCustomPrompt="1"/>
          </p:nvPr>
        </p:nvSpPr>
        <p:spPr>
          <a:xfrm>
            <a:off x="351183" y="539859"/>
            <a:ext cx="10310331" cy="809668"/>
          </a:xfrm>
        </p:spPr>
        <p:txBody>
          <a:bodyPr>
            <a:noAutofit/>
          </a:bodyPr>
          <a:lstStyle/>
          <a:p>
            <a:r>
              <a:rPr lang="en-GB"/>
              <a:t>HSY </a:t>
            </a:r>
            <a:r>
              <a:rPr lang="en-GB" err="1"/>
              <a:t>otsikko</a:t>
            </a:r>
            <a:r>
              <a:rPr lang="en-GB"/>
              <a:t> </a:t>
            </a:r>
            <a:r>
              <a:rPr lang="en-GB" err="1"/>
              <a:t>tähän</a:t>
            </a:r>
            <a:endParaRPr lang="en-FI"/>
          </a:p>
        </p:txBody>
      </p:sp>
      <p:sp>
        <p:nvSpPr>
          <p:cNvPr id="4" name="Content Placeholder 3">
            <a:extLst>
              <a:ext uri="{FF2B5EF4-FFF2-40B4-BE49-F238E27FC236}">
                <a16:creationId xmlns:a16="http://schemas.microsoft.com/office/drawing/2014/main" id="{234DDC0B-0E93-8555-5254-0822F3D1BB3B}"/>
              </a:ext>
            </a:extLst>
          </p:cNvPr>
          <p:cNvSpPr>
            <a:spLocks noGrp="1"/>
          </p:cNvSpPr>
          <p:nvPr>
            <p:ph sz="half" idx="2" hasCustomPrompt="1"/>
          </p:nvPr>
        </p:nvSpPr>
        <p:spPr>
          <a:xfrm>
            <a:off x="351181" y="1843314"/>
            <a:ext cx="10310331" cy="912412"/>
          </a:xfrm>
        </p:spPr>
        <p:txBody>
          <a:bodyPr anchor="t">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r>
              <a:rPr lang="en-GB"/>
              <a:t>.</a:t>
            </a:r>
            <a:endParaRPr lang="en-FI"/>
          </a:p>
        </p:txBody>
      </p:sp>
    </p:spTree>
    <p:extLst>
      <p:ext uri="{BB962C8B-B14F-4D97-AF65-F5344CB8AC3E}">
        <p14:creationId xmlns:p14="http://schemas.microsoft.com/office/powerpoint/2010/main" val="113425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10333"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1509"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5523017"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5123873" cy="2063468"/>
          </a:xfrm>
        </p:spPr>
        <p:txBody>
          <a:bodyPr anchor="t">
            <a:noAutofit/>
          </a:bodyPr>
          <a:lstStyle>
            <a:lvl1pPr marL="0" indent="0">
              <a:lnSpc>
                <a:spcPct val="100000"/>
              </a:lnSpc>
              <a:buFont typeface="Arial" panose="020B0604020202020204" pitchFamily="34" charset="0"/>
              <a:buNone/>
              <a:defRPr sz="2000">
                <a:solidFill>
                  <a:schemeClr val="tx1"/>
                </a:solidFill>
              </a:defRPr>
            </a:lvl1pPr>
            <a:lvl2pPr marL="457200" indent="0">
              <a:lnSpc>
                <a:spcPct val="100000"/>
              </a:lnSpc>
              <a:buFont typeface="Arial" panose="020B0604020202020204" pitchFamily="34" charset="0"/>
              <a:buNone/>
              <a:defRPr sz="2000">
                <a:solidFill>
                  <a:schemeClr val="tx1"/>
                </a:solidFill>
              </a:defRPr>
            </a:lvl2pPr>
            <a:lvl3pPr marL="914400" indent="0">
              <a:lnSpc>
                <a:spcPct val="100000"/>
              </a:lnSpc>
              <a:buFont typeface="Arial" panose="020B0604020202020204" pitchFamily="34" charset="0"/>
              <a:buNone/>
              <a:defRPr sz="2000">
                <a:solidFill>
                  <a:schemeClr val="tx1"/>
                </a:solidFill>
              </a:defRPr>
            </a:lvl3pPr>
            <a:lvl4pPr marL="1371600" indent="0">
              <a:lnSpc>
                <a:spcPct val="100000"/>
              </a:lnSpc>
              <a:buFont typeface="Arial" panose="020B0604020202020204" pitchFamily="34" charset="0"/>
              <a:buNone/>
              <a:defRPr sz="2000">
                <a:solidFill>
                  <a:schemeClr val="tx1"/>
                </a:solidFill>
              </a:defRPr>
            </a:lvl4pPr>
            <a:lvl5pPr marL="1828800" indent="0">
              <a:lnSpc>
                <a:spcPct val="100000"/>
              </a:lnSpc>
              <a:buFont typeface="Arial" panose="020B0604020202020204" pitchFamily="34" charset="0"/>
              <a:buNone/>
              <a:defRPr sz="2000">
                <a:solidFill>
                  <a:schemeClr val="tx1"/>
                </a:solidFill>
              </a:defRPr>
            </a:lvl5pPr>
          </a:lstStyle>
          <a:p>
            <a:pPr lvl="0"/>
            <a:r>
              <a:rPr lang="en-GB" err="1"/>
              <a:t>Kirjoita</a:t>
            </a:r>
            <a:r>
              <a:rPr lang="en-GB"/>
              <a:t> </a:t>
            </a:r>
            <a:r>
              <a:rPr lang="en-GB" err="1"/>
              <a:t>teksti</a:t>
            </a:r>
            <a:r>
              <a:rPr lang="en-GB"/>
              <a:t>.</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6220082" y="2743202"/>
            <a:ext cx="5505279"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solidFill>
                <a:schemeClr val="tx1"/>
              </a:solidFill>
            </a:endParaRPr>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631826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6318264" y="3892269"/>
            <a:ext cx="5156242" cy="2063468"/>
          </a:xfrm>
        </p:spPr>
        <p:txBody>
          <a:bodyPr anchor="t">
            <a:noAutofit/>
          </a:bodyPr>
          <a:lstStyle>
            <a:lvl1pPr marL="0" indent="0">
              <a:lnSpc>
                <a:spcPct val="100000"/>
              </a:lnSpc>
              <a:buFontTx/>
              <a:buNone/>
              <a:defRPr sz="2000">
                <a:solidFill>
                  <a:schemeClr val="tx1"/>
                </a:solidFill>
              </a:defRPr>
            </a:lvl1pPr>
            <a:lvl2pPr marL="457200" indent="0">
              <a:lnSpc>
                <a:spcPct val="100000"/>
              </a:lnSpc>
              <a:buFontTx/>
              <a:buNone/>
              <a:defRPr sz="2000">
                <a:solidFill>
                  <a:schemeClr val="tx1"/>
                </a:solidFill>
              </a:defRPr>
            </a:lvl2pPr>
            <a:lvl3pPr marL="914400" indent="0">
              <a:lnSpc>
                <a:spcPct val="100000"/>
              </a:lnSpc>
              <a:buFontTx/>
              <a:buNone/>
              <a:defRPr sz="2000">
                <a:solidFill>
                  <a:schemeClr val="tx1"/>
                </a:solidFill>
              </a:defRPr>
            </a:lvl3pPr>
            <a:lvl4pPr marL="1371600" indent="0">
              <a:lnSpc>
                <a:spcPct val="100000"/>
              </a:lnSpc>
              <a:buFontTx/>
              <a:buNone/>
              <a:defRPr sz="2000">
                <a:solidFill>
                  <a:schemeClr val="tx1"/>
                </a:solidFill>
              </a:defRPr>
            </a:lvl4pPr>
            <a:lvl5pPr marL="1828800" indent="0">
              <a:lnSpc>
                <a:spcPct val="100000"/>
              </a:lnSpc>
              <a:buFontTx/>
              <a:buNone/>
              <a:defRPr sz="2000">
                <a:solidFill>
                  <a:schemeClr val="tx1"/>
                </a:solidFill>
              </a:defRPr>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779420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1681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799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5523017"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5123873" cy="2063468"/>
          </a:xfrm>
        </p:spPr>
        <p:txBody>
          <a:bodyPr anchor="t">
            <a:noAutofit/>
          </a:bodyPr>
          <a:lstStyle>
            <a:lvl1pPr marL="0" indent="0">
              <a:lnSpc>
                <a:spcPct val="100000"/>
              </a:lnSpc>
              <a:buFont typeface="Arial" panose="020B0604020202020204" pitchFamily="34" charset="0"/>
              <a:buNone/>
              <a:defRPr sz="2000">
                <a:solidFill>
                  <a:schemeClr val="tx1"/>
                </a:solidFill>
              </a:defRPr>
            </a:lvl1pPr>
            <a:lvl2pPr marL="457200" indent="0">
              <a:lnSpc>
                <a:spcPct val="100000"/>
              </a:lnSpc>
              <a:buFont typeface="Arial" panose="020B0604020202020204" pitchFamily="34" charset="0"/>
              <a:buNone/>
              <a:defRPr sz="2000">
                <a:solidFill>
                  <a:schemeClr val="tx1"/>
                </a:solidFill>
              </a:defRPr>
            </a:lvl2pPr>
            <a:lvl3pPr marL="914400" indent="0">
              <a:lnSpc>
                <a:spcPct val="100000"/>
              </a:lnSpc>
              <a:buFont typeface="Arial" panose="020B0604020202020204" pitchFamily="34" charset="0"/>
              <a:buNone/>
              <a:defRPr sz="2000">
                <a:solidFill>
                  <a:schemeClr val="tx1"/>
                </a:solidFill>
              </a:defRPr>
            </a:lvl3pPr>
            <a:lvl4pPr marL="1371600" indent="0">
              <a:lnSpc>
                <a:spcPct val="100000"/>
              </a:lnSpc>
              <a:buFont typeface="Arial" panose="020B0604020202020204" pitchFamily="34" charset="0"/>
              <a:buNone/>
              <a:defRPr sz="2000">
                <a:solidFill>
                  <a:schemeClr val="tx1"/>
                </a:solidFill>
              </a:defRPr>
            </a:lvl4pPr>
            <a:lvl5pPr marL="1828800" indent="0">
              <a:lnSpc>
                <a:spcPct val="100000"/>
              </a:lnSpc>
              <a:buFont typeface="Arial" panose="020B0604020202020204" pitchFamily="34" charset="0"/>
              <a:buNone/>
              <a:defRPr sz="2000">
                <a:solidFill>
                  <a:schemeClr val="tx1"/>
                </a:solidFill>
              </a:defRPr>
            </a:lvl5pPr>
          </a:lstStyle>
          <a:p>
            <a:pPr lvl="0"/>
            <a:r>
              <a:rPr lang="en-GB" err="1"/>
              <a:t>Kirjoita</a:t>
            </a:r>
            <a:r>
              <a:rPr lang="en-GB"/>
              <a:t> </a:t>
            </a:r>
            <a:r>
              <a:rPr lang="en-GB" err="1"/>
              <a:t>teksti</a:t>
            </a:r>
            <a:r>
              <a:rPr lang="en-GB"/>
              <a:t>.</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6220082" y="2743202"/>
            <a:ext cx="5505279"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solidFill>
                <a:schemeClr val="tx1"/>
              </a:solidFill>
            </a:endParaRPr>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631826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6318264" y="3892269"/>
            <a:ext cx="5156242" cy="2063468"/>
          </a:xfrm>
        </p:spPr>
        <p:txBody>
          <a:bodyPr anchor="t">
            <a:noAutofit/>
          </a:bodyPr>
          <a:lstStyle>
            <a:lvl1pPr marL="0" indent="0">
              <a:lnSpc>
                <a:spcPct val="100000"/>
              </a:lnSpc>
              <a:buFontTx/>
              <a:buNone/>
              <a:defRPr sz="2000">
                <a:solidFill>
                  <a:schemeClr val="tx1"/>
                </a:solidFill>
              </a:defRPr>
            </a:lvl1pPr>
            <a:lvl2pPr marL="457200" indent="0">
              <a:lnSpc>
                <a:spcPct val="100000"/>
              </a:lnSpc>
              <a:buFontTx/>
              <a:buNone/>
              <a:defRPr sz="2000">
                <a:solidFill>
                  <a:schemeClr val="tx1"/>
                </a:solidFill>
              </a:defRPr>
            </a:lvl2pPr>
            <a:lvl3pPr marL="914400" indent="0">
              <a:lnSpc>
                <a:spcPct val="100000"/>
              </a:lnSpc>
              <a:buFontTx/>
              <a:buNone/>
              <a:defRPr sz="2000">
                <a:solidFill>
                  <a:schemeClr val="tx1"/>
                </a:solidFill>
              </a:defRPr>
            </a:lvl3pPr>
            <a:lvl4pPr marL="1371600" indent="0">
              <a:lnSpc>
                <a:spcPct val="100000"/>
              </a:lnSpc>
              <a:buFontTx/>
              <a:buNone/>
              <a:defRPr sz="2000">
                <a:solidFill>
                  <a:schemeClr val="tx1"/>
                </a:solidFill>
              </a:defRPr>
            </a:lvl4pPr>
            <a:lvl5pPr marL="1828800" indent="0">
              <a:lnSpc>
                <a:spcPct val="100000"/>
              </a:lnSpc>
              <a:buFontTx/>
              <a:buNone/>
              <a:defRPr sz="2000">
                <a:solidFill>
                  <a:schemeClr val="tx1"/>
                </a:solidFill>
              </a:defRPr>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118192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lme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466344"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8"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4"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3" name="Content Placeholder 3">
            <a:extLst>
              <a:ext uri="{FF2B5EF4-FFF2-40B4-BE49-F238E27FC236}">
                <a16:creationId xmlns:a16="http://schemas.microsoft.com/office/drawing/2014/main" id="{524F12FF-CC0E-0499-84C1-C94051E581A8}"/>
              </a:ext>
            </a:extLst>
          </p:cNvPr>
          <p:cNvSpPr>
            <a:spLocks noGrp="1"/>
          </p:cNvSpPr>
          <p:nvPr>
            <p:ph sz="half" idx="33" hasCustomPrompt="1"/>
          </p:nvPr>
        </p:nvSpPr>
        <p:spPr>
          <a:xfrm>
            <a:off x="8362457"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5" name="Content Placeholder 3">
            <a:extLst>
              <a:ext uri="{FF2B5EF4-FFF2-40B4-BE49-F238E27FC236}">
                <a16:creationId xmlns:a16="http://schemas.microsoft.com/office/drawing/2014/main" id="{3D9B07CB-B7C7-5C5D-5CC6-BC02FE65527E}"/>
              </a:ext>
            </a:extLst>
          </p:cNvPr>
          <p:cNvSpPr>
            <a:spLocks noGrp="1"/>
          </p:cNvSpPr>
          <p:nvPr>
            <p:ph sz="half" idx="34" hasCustomPrompt="1"/>
          </p:nvPr>
        </p:nvSpPr>
        <p:spPr>
          <a:xfrm>
            <a:off x="8362459"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6" name="Content Placeholder 3">
            <a:extLst>
              <a:ext uri="{FF2B5EF4-FFF2-40B4-BE49-F238E27FC236}">
                <a16:creationId xmlns:a16="http://schemas.microsoft.com/office/drawing/2014/main" id="{801B1565-74F3-9040-F2DA-6D51D0E9CC81}"/>
              </a:ext>
            </a:extLst>
          </p:cNvPr>
          <p:cNvSpPr>
            <a:spLocks noGrp="1"/>
          </p:cNvSpPr>
          <p:nvPr>
            <p:ph sz="half" idx="35" hasCustomPrompt="1"/>
          </p:nvPr>
        </p:nvSpPr>
        <p:spPr>
          <a:xfrm>
            <a:off x="8362457"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8" name="Content Placeholder 3">
            <a:extLst>
              <a:ext uri="{FF2B5EF4-FFF2-40B4-BE49-F238E27FC236}">
                <a16:creationId xmlns:a16="http://schemas.microsoft.com/office/drawing/2014/main" id="{811EF8E5-08C3-8259-FD8F-0B4829D5A9F0}"/>
              </a:ext>
            </a:extLst>
          </p:cNvPr>
          <p:cNvSpPr>
            <a:spLocks noGrp="1"/>
          </p:cNvSpPr>
          <p:nvPr>
            <p:ph sz="half" idx="36" hasCustomPrompt="1"/>
          </p:nvPr>
        </p:nvSpPr>
        <p:spPr>
          <a:xfrm>
            <a:off x="4414401" y="4934431"/>
            <a:ext cx="3363378"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9" name="Content Placeholder 3">
            <a:extLst>
              <a:ext uri="{FF2B5EF4-FFF2-40B4-BE49-F238E27FC236}">
                <a16:creationId xmlns:a16="http://schemas.microsoft.com/office/drawing/2014/main" id="{454BE57F-D88F-4D90-13FE-E6F97B3CFAF5}"/>
              </a:ext>
            </a:extLst>
          </p:cNvPr>
          <p:cNvSpPr>
            <a:spLocks noGrp="1"/>
          </p:cNvSpPr>
          <p:nvPr>
            <p:ph sz="half" idx="37" hasCustomPrompt="1"/>
          </p:nvPr>
        </p:nvSpPr>
        <p:spPr>
          <a:xfrm>
            <a:off x="4414403" y="5308375"/>
            <a:ext cx="3363375"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1" name="Content Placeholder 3">
            <a:extLst>
              <a:ext uri="{FF2B5EF4-FFF2-40B4-BE49-F238E27FC236}">
                <a16:creationId xmlns:a16="http://schemas.microsoft.com/office/drawing/2014/main" id="{C8F8352B-67BE-D473-5732-349B66C9DC60}"/>
              </a:ext>
            </a:extLst>
          </p:cNvPr>
          <p:cNvSpPr>
            <a:spLocks noGrp="1"/>
          </p:cNvSpPr>
          <p:nvPr>
            <p:ph sz="half" idx="38" hasCustomPrompt="1"/>
          </p:nvPr>
        </p:nvSpPr>
        <p:spPr>
          <a:xfrm>
            <a:off x="4414401" y="2369256"/>
            <a:ext cx="3363378"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Tree>
    <p:extLst>
      <p:ext uri="{BB962C8B-B14F-4D97-AF65-F5344CB8AC3E}">
        <p14:creationId xmlns:p14="http://schemas.microsoft.com/office/powerpoint/2010/main" val="3716997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lme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68699"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5" y="1273645"/>
            <a:ext cx="10319876"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8" name="Content Placeholder 3">
            <a:extLst>
              <a:ext uri="{FF2B5EF4-FFF2-40B4-BE49-F238E27FC236}">
                <a16:creationId xmlns:a16="http://schemas.microsoft.com/office/drawing/2014/main" id="{C6D69CB6-C870-4147-0A09-D3E2B0EB6ADC}"/>
              </a:ext>
            </a:extLst>
          </p:cNvPr>
          <p:cNvSpPr>
            <a:spLocks noGrp="1"/>
          </p:cNvSpPr>
          <p:nvPr>
            <p:ph sz="half" idx="23" hasCustomPrompt="1"/>
          </p:nvPr>
        </p:nvSpPr>
        <p:spPr>
          <a:xfrm>
            <a:off x="4392363"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2743202"/>
            <a:ext cx="3597113"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8227988"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413625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lme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2978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8096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2743202"/>
            <a:ext cx="3597113"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3037052"/>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 name="Content Placeholder 3">
            <a:extLst>
              <a:ext uri="{FF2B5EF4-FFF2-40B4-BE49-F238E27FC236}">
                <a16:creationId xmlns:a16="http://schemas.microsoft.com/office/drawing/2014/main" id="{E74C0F23-FA8F-44CD-BCF1-8BCE7C4DEE48}"/>
              </a:ext>
            </a:extLst>
          </p:cNvPr>
          <p:cNvSpPr>
            <a:spLocks noGrp="1"/>
          </p:cNvSpPr>
          <p:nvPr>
            <p:ph sz="half" idx="21" hasCustomPrompt="1"/>
          </p:nvPr>
        </p:nvSpPr>
        <p:spPr>
          <a:xfrm>
            <a:off x="548646"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3" name="Content Placeholder 3">
            <a:extLst>
              <a:ext uri="{FF2B5EF4-FFF2-40B4-BE49-F238E27FC236}">
                <a16:creationId xmlns:a16="http://schemas.microsoft.com/office/drawing/2014/main" id="{E9121B23-1C25-9A48-BCB3-511E186F3C9F}"/>
              </a:ext>
            </a:extLst>
          </p:cNvPr>
          <p:cNvSpPr>
            <a:spLocks noGrp="1"/>
          </p:cNvSpPr>
          <p:nvPr>
            <p:ph sz="half" idx="23" hasCustomPrompt="1"/>
          </p:nvPr>
        </p:nvSpPr>
        <p:spPr>
          <a:xfrm>
            <a:off x="4392363"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Content Placeholder 3">
            <a:extLst>
              <a:ext uri="{FF2B5EF4-FFF2-40B4-BE49-F238E27FC236}">
                <a16:creationId xmlns:a16="http://schemas.microsoft.com/office/drawing/2014/main" id="{AA48C8FA-3EF8-CB55-E8DC-64B47FD9F521}"/>
              </a:ext>
            </a:extLst>
          </p:cNvPr>
          <p:cNvSpPr>
            <a:spLocks noGrp="1"/>
          </p:cNvSpPr>
          <p:nvPr>
            <p:ph sz="half" idx="25" hasCustomPrompt="1"/>
          </p:nvPr>
        </p:nvSpPr>
        <p:spPr>
          <a:xfrm>
            <a:off x="8227988" y="3892269"/>
            <a:ext cx="3384085"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728401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Kolme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36274" cy="809668"/>
          </a:xfrm>
        </p:spPr>
        <p:txBody>
          <a:bodyPr/>
          <a:lstStyle>
            <a:lvl1pPr>
              <a:defRPr/>
            </a:lvl1pPr>
          </a:lstStyle>
          <a:p>
            <a:r>
              <a:rPr lang="en-GB"/>
              <a:t>HSY </a:t>
            </a:r>
            <a:r>
              <a:rPr lang="en-GB" err="1"/>
              <a:t>otsikko</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8" name="Rounded Rectangle 7">
            <a:extLst>
              <a:ext uri="{FF2B5EF4-FFF2-40B4-BE49-F238E27FC236}">
                <a16:creationId xmlns:a16="http://schemas.microsoft.com/office/drawing/2014/main" id="{37C590F1-DAE2-81B7-D5AD-3DC1E8EDB0B7}"/>
              </a:ext>
            </a:extLst>
          </p:cNvPr>
          <p:cNvSpPr/>
          <p:nvPr userDrawn="1"/>
        </p:nvSpPr>
        <p:spPr>
          <a:xfrm>
            <a:off x="4292623"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7" name="Content Placeholder 3">
            <a:extLst>
              <a:ext uri="{FF2B5EF4-FFF2-40B4-BE49-F238E27FC236}">
                <a16:creationId xmlns:a16="http://schemas.microsoft.com/office/drawing/2014/main" id="{BBDC9A6E-53A1-3772-57EC-D95B83782187}"/>
              </a:ext>
            </a:extLst>
          </p:cNvPr>
          <p:cNvSpPr>
            <a:spLocks noGrp="1"/>
          </p:cNvSpPr>
          <p:nvPr>
            <p:ph sz="half" idx="22" hasCustomPrompt="1"/>
          </p:nvPr>
        </p:nvSpPr>
        <p:spPr>
          <a:xfrm>
            <a:off x="4392361"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8" name="Content Placeholder 3">
            <a:extLst>
              <a:ext uri="{FF2B5EF4-FFF2-40B4-BE49-F238E27FC236}">
                <a16:creationId xmlns:a16="http://schemas.microsoft.com/office/drawing/2014/main" id="{C6D69CB6-C870-4147-0A09-D3E2B0EB6ADC}"/>
              </a:ext>
            </a:extLst>
          </p:cNvPr>
          <p:cNvSpPr>
            <a:spLocks noGrp="1"/>
          </p:cNvSpPr>
          <p:nvPr>
            <p:ph sz="half" idx="23" hasCustomPrompt="1"/>
          </p:nvPr>
        </p:nvSpPr>
        <p:spPr>
          <a:xfrm>
            <a:off x="4392363"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9" name="Rounded Rectangle 8">
            <a:extLst>
              <a:ext uri="{FF2B5EF4-FFF2-40B4-BE49-F238E27FC236}">
                <a16:creationId xmlns:a16="http://schemas.microsoft.com/office/drawing/2014/main" id="{9B6F02CF-5CD7-E1B3-40A6-589C0BFDBF76}"/>
              </a:ext>
            </a:extLst>
          </p:cNvPr>
          <p:cNvSpPr/>
          <p:nvPr userDrawn="1"/>
        </p:nvSpPr>
        <p:spPr>
          <a:xfrm>
            <a:off x="8128248" y="1349528"/>
            <a:ext cx="3597113"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9" name="Content Placeholder 3">
            <a:extLst>
              <a:ext uri="{FF2B5EF4-FFF2-40B4-BE49-F238E27FC236}">
                <a16:creationId xmlns:a16="http://schemas.microsoft.com/office/drawing/2014/main" id="{29E3FE37-A945-57F7-FD85-B450F5708553}"/>
              </a:ext>
            </a:extLst>
          </p:cNvPr>
          <p:cNvSpPr>
            <a:spLocks noGrp="1"/>
          </p:cNvSpPr>
          <p:nvPr>
            <p:ph sz="half" idx="24" hasCustomPrompt="1"/>
          </p:nvPr>
        </p:nvSpPr>
        <p:spPr>
          <a:xfrm>
            <a:off x="8227986" y="1485343"/>
            <a:ext cx="3384085"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4A640FAE-313B-4015-FDD9-7BB41D6BEE50}"/>
              </a:ext>
            </a:extLst>
          </p:cNvPr>
          <p:cNvSpPr>
            <a:spLocks noGrp="1"/>
          </p:cNvSpPr>
          <p:nvPr>
            <p:ph sz="half" idx="25" hasCustomPrompt="1"/>
          </p:nvPr>
        </p:nvSpPr>
        <p:spPr>
          <a:xfrm>
            <a:off x="8227988" y="2340559"/>
            <a:ext cx="3384085" cy="3736967"/>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3654496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ljä palsta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80319"/>
            <a:ext cx="10313969" cy="809668"/>
          </a:xfrm>
        </p:spPr>
        <p:txBody>
          <a:bodyPr>
            <a:noAutofit/>
          </a:bodyPr>
          <a:lstStyle>
            <a:lvl1pPr>
              <a:defRPr sz="3300"/>
            </a:lvl1pPr>
          </a:lstStyle>
          <a:p>
            <a:r>
              <a:rPr lang="en-GB"/>
              <a:t>HSY </a:t>
            </a:r>
            <a:r>
              <a:rPr lang="en-GB" err="1"/>
              <a:t>otsikko</a:t>
            </a:r>
            <a:r>
              <a:rPr lang="en-GB"/>
              <a:t> </a:t>
            </a:r>
            <a:r>
              <a:rPr lang="en-GB" err="1"/>
              <a:t>tähän</a:t>
            </a:r>
            <a:endParaRPr lang="en-FI"/>
          </a:p>
        </p:txBody>
      </p:sp>
      <p:sp>
        <p:nvSpPr>
          <p:cNvPr id="20" name="Content Placeholder 3">
            <a:extLst>
              <a:ext uri="{FF2B5EF4-FFF2-40B4-BE49-F238E27FC236}">
                <a16:creationId xmlns:a16="http://schemas.microsoft.com/office/drawing/2014/main" id="{6778382C-0D69-DBB2-9010-BFD2BA7C3D5D}"/>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5" name="Content Placeholder 3">
            <a:extLst>
              <a:ext uri="{FF2B5EF4-FFF2-40B4-BE49-F238E27FC236}">
                <a16:creationId xmlns:a16="http://schemas.microsoft.com/office/drawing/2014/main" id="{314488CB-ED91-A632-1ED7-101892E1D313}"/>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6" name="Content Placeholder 3">
            <a:extLst>
              <a:ext uri="{FF2B5EF4-FFF2-40B4-BE49-F238E27FC236}">
                <a16:creationId xmlns:a16="http://schemas.microsoft.com/office/drawing/2014/main" id="{E15CDF6F-B5CE-8EB0-E021-F4B1F400C4BA}"/>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7" name="Content Placeholder 3">
            <a:extLst>
              <a:ext uri="{FF2B5EF4-FFF2-40B4-BE49-F238E27FC236}">
                <a16:creationId xmlns:a16="http://schemas.microsoft.com/office/drawing/2014/main" id="{2FC210A0-6A4E-4B7F-CA2B-FF859B9F8D6A}"/>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658166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ljä palstaa sin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1" y="539859"/>
            <a:ext cx="10310333"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1509"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2743202"/>
            <a:ext cx="2650345" cy="3422931"/>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10563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eljä palstaa keltainen">
    <p:spTree>
      <p:nvGrpSpPr>
        <p:cNvPr id="1" name=""/>
        <p:cNvGrpSpPr/>
        <p:nvPr/>
      </p:nvGrpSpPr>
      <p:grpSpPr>
        <a:xfrm>
          <a:off x="0" y="0"/>
          <a:ext cx="0" cy="0"/>
          <a:chOff x="0" y="0"/>
          <a:chExt cx="0" cy="0"/>
        </a:xfrm>
      </p:grpSpPr>
      <p:sp>
        <p:nvSpPr>
          <p:cNvPr id="4" name="Title 24">
            <a:extLst>
              <a:ext uri="{FF2B5EF4-FFF2-40B4-BE49-F238E27FC236}">
                <a16:creationId xmlns:a16="http://schemas.microsoft.com/office/drawing/2014/main" id="{2D7FEC0B-7A7D-A830-2EA1-7FD2E7BF24DB}"/>
              </a:ext>
            </a:extLst>
          </p:cNvPr>
          <p:cNvSpPr>
            <a:spLocks noGrp="1"/>
          </p:cNvSpPr>
          <p:nvPr>
            <p:ph type="title" hasCustomPrompt="1"/>
          </p:nvPr>
        </p:nvSpPr>
        <p:spPr>
          <a:xfrm>
            <a:off x="351182" y="539859"/>
            <a:ext cx="10316818" cy="809668"/>
          </a:xfrm>
        </p:spPr>
        <p:txBody>
          <a:bodyPr/>
          <a:lstStyle>
            <a:lvl1pPr>
              <a:defRPr/>
            </a:lvl1pPr>
          </a:lstStyle>
          <a:p>
            <a:r>
              <a:rPr lang="en-GB"/>
              <a:t>HSY </a:t>
            </a:r>
            <a:r>
              <a:rPr lang="en-GB" err="1"/>
              <a:t>otsikko</a:t>
            </a:r>
            <a:r>
              <a:rPr lang="en-GB"/>
              <a:t> </a:t>
            </a:r>
            <a:r>
              <a:rPr lang="en-GB" err="1"/>
              <a:t>tähän</a:t>
            </a:r>
            <a:endParaRPr lang="en-FI"/>
          </a:p>
        </p:txBody>
      </p:sp>
      <p:sp>
        <p:nvSpPr>
          <p:cNvPr id="21" name="Content Placeholder 3">
            <a:extLst>
              <a:ext uri="{FF2B5EF4-FFF2-40B4-BE49-F238E27FC236}">
                <a16:creationId xmlns:a16="http://schemas.microsoft.com/office/drawing/2014/main" id="{94A7A2AE-D09D-AA60-C3AD-202B2C06E68F}"/>
              </a:ext>
            </a:extLst>
          </p:cNvPr>
          <p:cNvSpPr>
            <a:spLocks noGrp="1"/>
          </p:cNvSpPr>
          <p:nvPr>
            <p:ph sz="half" idx="2" hasCustomPrompt="1"/>
          </p:nvPr>
        </p:nvSpPr>
        <p:spPr>
          <a:xfrm>
            <a:off x="400004" y="1273645"/>
            <a:ext cx="10267995" cy="649927"/>
          </a:xfrm>
        </p:spPr>
        <p:txBody>
          <a:bodyPr anchor="t">
            <a:noAutofit/>
          </a:bodyPr>
          <a:lstStyle>
            <a:lvl1pPr>
              <a:lnSpc>
                <a:spcPct val="90000"/>
              </a:lnSpc>
              <a:defRPr sz="1700">
                <a:solidFill>
                  <a:schemeClr val="tx1"/>
                </a:solidFill>
              </a:defRPr>
            </a:lvl1pPr>
            <a:lvl2pPr>
              <a:lnSpc>
                <a:spcPct val="90000"/>
              </a:lnSpc>
              <a:defRPr sz="1700">
                <a:solidFill>
                  <a:schemeClr val="tx1">
                    <a:lumMod val="65000"/>
                    <a:lumOff val="35000"/>
                  </a:schemeClr>
                </a:solidFill>
              </a:defRPr>
            </a:lvl2pPr>
            <a:lvl3pPr>
              <a:lnSpc>
                <a:spcPct val="90000"/>
              </a:lnSpc>
              <a:defRPr sz="1700">
                <a:solidFill>
                  <a:schemeClr val="tx1">
                    <a:lumMod val="65000"/>
                    <a:lumOff val="35000"/>
                  </a:schemeClr>
                </a:solidFill>
              </a:defRPr>
            </a:lvl3pPr>
            <a:lvl4pPr>
              <a:lnSpc>
                <a:spcPct val="90000"/>
              </a:lnSpc>
              <a:defRPr sz="1700">
                <a:solidFill>
                  <a:schemeClr val="tx1">
                    <a:lumMod val="65000"/>
                    <a:lumOff val="35000"/>
                  </a:schemeClr>
                </a:solidFill>
              </a:defRPr>
            </a:lvl4pPr>
            <a:lvl5pPr>
              <a:lnSpc>
                <a:spcPct val="90000"/>
              </a:lnSpc>
              <a:defRPr sz="1700">
                <a:solidFill>
                  <a:schemeClr val="tx1">
                    <a:lumMod val="65000"/>
                    <a:lumOff val="35000"/>
                  </a:schemeClr>
                </a:solidFill>
              </a:defRPr>
            </a:lvl5pPr>
          </a:lstStyle>
          <a:p>
            <a:pPr lvl="0"/>
            <a:r>
              <a:rPr lang="en-GB" err="1"/>
              <a:t>Nettiosoite</a:t>
            </a:r>
            <a:r>
              <a:rPr lang="en-GB"/>
              <a:t> </a:t>
            </a:r>
            <a:r>
              <a:rPr lang="en-GB" err="1"/>
              <a:t>tms</a:t>
            </a:r>
            <a:r>
              <a:rPr lang="en-GB"/>
              <a:t>. </a:t>
            </a:r>
            <a:r>
              <a:rPr lang="en-GB" err="1"/>
              <a:t>tähän</a:t>
            </a:r>
            <a:endParaRPr lang="en-FI"/>
          </a:p>
        </p:txBody>
      </p:sp>
      <p:sp>
        <p:nvSpPr>
          <p:cNvPr id="6" name="Rounded Rectangle 5">
            <a:extLst>
              <a:ext uri="{FF2B5EF4-FFF2-40B4-BE49-F238E27FC236}">
                <a16:creationId xmlns:a16="http://schemas.microsoft.com/office/drawing/2014/main" id="{79988FF9-853B-8781-BAC5-7AA065934D5D}"/>
              </a:ext>
            </a:extLst>
          </p:cNvPr>
          <p:cNvSpPr/>
          <p:nvPr userDrawn="1"/>
        </p:nvSpPr>
        <p:spPr>
          <a:xfrm>
            <a:off x="448907"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2743202"/>
            <a:ext cx="2650345" cy="3422931"/>
          </a:xfrm>
          <a:prstGeom prst="roundRect">
            <a:avLst>
              <a:gd name="adj" fmla="val 3665"/>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303705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3892269"/>
            <a:ext cx="2404949" cy="2063468"/>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Tree>
    <p:extLst>
      <p:ext uri="{BB962C8B-B14F-4D97-AF65-F5344CB8AC3E}">
        <p14:creationId xmlns:p14="http://schemas.microsoft.com/office/powerpoint/2010/main" val="101289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 keltainen pohja">
    <p:bg>
      <p:bgPr>
        <a:solidFill>
          <a:srgbClr val="FFF6C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2724166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Neljä palstaa sininen">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9988FF9-853B-8781-BAC5-7AA065934D5D}"/>
              </a:ext>
            </a:extLst>
          </p:cNvPr>
          <p:cNvSpPr/>
          <p:nvPr userDrawn="1"/>
        </p:nvSpPr>
        <p:spPr>
          <a:xfrm>
            <a:off x="448907"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2" name="Content Placeholder 3">
            <a:extLst>
              <a:ext uri="{FF2B5EF4-FFF2-40B4-BE49-F238E27FC236}">
                <a16:creationId xmlns:a16="http://schemas.microsoft.com/office/drawing/2014/main" id="{4498C0D7-920E-EF4A-FF17-B96A1B47271F}"/>
              </a:ext>
            </a:extLst>
          </p:cNvPr>
          <p:cNvSpPr>
            <a:spLocks noGrp="1"/>
          </p:cNvSpPr>
          <p:nvPr>
            <p:ph sz="half" idx="20" hasCustomPrompt="1"/>
          </p:nvPr>
        </p:nvSpPr>
        <p:spPr>
          <a:xfrm>
            <a:off x="548644"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3" name="Content Placeholder 3">
            <a:extLst>
              <a:ext uri="{FF2B5EF4-FFF2-40B4-BE49-F238E27FC236}">
                <a16:creationId xmlns:a16="http://schemas.microsoft.com/office/drawing/2014/main" id="{7112BBF1-38BA-4DCD-F870-B0A403A8C7EB}"/>
              </a:ext>
            </a:extLst>
          </p:cNvPr>
          <p:cNvSpPr>
            <a:spLocks noGrp="1"/>
          </p:cNvSpPr>
          <p:nvPr>
            <p:ph sz="half" idx="21" hasCustomPrompt="1"/>
          </p:nvPr>
        </p:nvSpPr>
        <p:spPr>
          <a:xfrm>
            <a:off x="548646"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5" name="Rounded Rectangle 4">
            <a:extLst>
              <a:ext uri="{FF2B5EF4-FFF2-40B4-BE49-F238E27FC236}">
                <a16:creationId xmlns:a16="http://schemas.microsoft.com/office/drawing/2014/main" id="{7E6EF81B-77D4-4DD1-5AD3-2676C7B77060}"/>
              </a:ext>
            </a:extLst>
          </p:cNvPr>
          <p:cNvSpPr/>
          <p:nvPr userDrawn="1"/>
        </p:nvSpPr>
        <p:spPr>
          <a:xfrm>
            <a:off x="3329671"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7" name="Content Placeholder 3">
            <a:extLst>
              <a:ext uri="{FF2B5EF4-FFF2-40B4-BE49-F238E27FC236}">
                <a16:creationId xmlns:a16="http://schemas.microsoft.com/office/drawing/2014/main" id="{44B7D904-431B-170A-D829-1FD44634A509}"/>
              </a:ext>
            </a:extLst>
          </p:cNvPr>
          <p:cNvSpPr>
            <a:spLocks noGrp="1"/>
          </p:cNvSpPr>
          <p:nvPr>
            <p:ph sz="half" idx="22" hasCustomPrompt="1"/>
          </p:nvPr>
        </p:nvSpPr>
        <p:spPr>
          <a:xfrm>
            <a:off x="3429408"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0" name="Content Placeholder 3">
            <a:extLst>
              <a:ext uri="{FF2B5EF4-FFF2-40B4-BE49-F238E27FC236}">
                <a16:creationId xmlns:a16="http://schemas.microsoft.com/office/drawing/2014/main" id="{5E051371-8D52-6B48-B191-EF286A0AE394}"/>
              </a:ext>
            </a:extLst>
          </p:cNvPr>
          <p:cNvSpPr>
            <a:spLocks noGrp="1"/>
          </p:cNvSpPr>
          <p:nvPr>
            <p:ph sz="half" idx="23" hasCustomPrompt="1"/>
          </p:nvPr>
        </p:nvSpPr>
        <p:spPr>
          <a:xfrm>
            <a:off x="3429410"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11" name="Rounded Rectangle 10">
            <a:extLst>
              <a:ext uri="{FF2B5EF4-FFF2-40B4-BE49-F238E27FC236}">
                <a16:creationId xmlns:a16="http://schemas.microsoft.com/office/drawing/2014/main" id="{AC804BC5-9C10-989E-70C3-A8435FB9666E}"/>
              </a:ext>
            </a:extLst>
          </p:cNvPr>
          <p:cNvSpPr/>
          <p:nvPr userDrawn="1"/>
        </p:nvSpPr>
        <p:spPr>
          <a:xfrm>
            <a:off x="6202344"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14" name="Content Placeholder 3">
            <a:extLst>
              <a:ext uri="{FF2B5EF4-FFF2-40B4-BE49-F238E27FC236}">
                <a16:creationId xmlns:a16="http://schemas.microsoft.com/office/drawing/2014/main" id="{98AB83BD-8762-FBC7-BA45-E37F82EA5FF4}"/>
              </a:ext>
            </a:extLst>
          </p:cNvPr>
          <p:cNvSpPr>
            <a:spLocks noGrp="1"/>
          </p:cNvSpPr>
          <p:nvPr>
            <p:ph sz="half" idx="24" hasCustomPrompt="1"/>
          </p:nvPr>
        </p:nvSpPr>
        <p:spPr>
          <a:xfrm>
            <a:off x="6302081"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15" name="Content Placeholder 3">
            <a:extLst>
              <a:ext uri="{FF2B5EF4-FFF2-40B4-BE49-F238E27FC236}">
                <a16:creationId xmlns:a16="http://schemas.microsoft.com/office/drawing/2014/main" id="{8D57906B-FC55-0772-8BDD-95CE6D64E862}"/>
              </a:ext>
            </a:extLst>
          </p:cNvPr>
          <p:cNvSpPr>
            <a:spLocks noGrp="1"/>
          </p:cNvSpPr>
          <p:nvPr>
            <p:ph sz="half" idx="25" hasCustomPrompt="1"/>
          </p:nvPr>
        </p:nvSpPr>
        <p:spPr>
          <a:xfrm>
            <a:off x="6302083"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22" name="Rounded Rectangle 21">
            <a:extLst>
              <a:ext uri="{FF2B5EF4-FFF2-40B4-BE49-F238E27FC236}">
                <a16:creationId xmlns:a16="http://schemas.microsoft.com/office/drawing/2014/main" id="{4A64AC53-B82C-4464-C722-A99CC2816FA3}"/>
              </a:ext>
            </a:extLst>
          </p:cNvPr>
          <p:cNvSpPr/>
          <p:nvPr userDrawn="1"/>
        </p:nvSpPr>
        <p:spPr>
          <a:xfrm>
            <a:off x="9091201" y="1349528"/>
            <a:ext cx="2650345" cy="4816606"/>
          </a:xfrm>
          <a:prstGeom prst="roundRect">
            <a:avLst>
              <a:gd name="adj" fmla="val 3665"/>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23" name="Content Placeholder 3">
            <a:extLst>
              <a:ext uri="{FF2B5EF4-FFF2-40B4-BE49-F238E27FC236}">
                <a16:creationId xmlns:a16="http://schemas.microsoft.com/office/drawing/2014/main" id="{89534C83-B69C-BFEE-CAB6-1484A7D33DC3}"/>
              </a:ext>
            </a:extLst>
          </p:cNvPr>
          <p:cNvSpPr>
            <a:spLocks noGrp="1"/>
          </p:cNvSpPr>
          <p:nvPr>
            <p:ph sz="half" idx="26" hasCustomPrompt="1"/>
          </p:nvPr>
        </p:nvSpPr>
        <p:spPr>
          <a:xfrm>
            <a:off x="9190938" y="1485342"/>
            <a:ext cx="2404951" cy="391948"/>
          </a:xfrm>
        </p:spPr>
        <p:txBody>
          <a:bodyPr anchor="t">
            <a:noAutofit/>
          </a:bodyPr>
          <a:lstStyle>
            <a:lvl1pPr marL="0" indent="0">
              <a:lnSpc>
                <a:spcPct val="90000"/>
              </a:lnSpc>
              <a:buFont typeface="Arial" panose="020B0604020202020204" pitchFamily="34" charset="0"/>
              <a:buNone/>
              <a:defRPr sz="2400">
                <a:solidFill>
                  <a:schemeClr val="tx1"/>
                </a:solidFill>
              </a:defRPr>
            </a:lvl1pPr>
            <a:lvl2pPr marL="457200" indent="0">
              <a:lnSpc>
                <a:spcPct val="90000"/>
              </a:lnSpc>
              <a:buFont typeface="Arial" panose="020B0604020202020204" pitchFamily="34" charset="0"/>
              <a:buNone/>
              <a:defRPr sz="2400">
                <a:solidFill>
                  <a:schemeClr val="tx1"/>
                </a:solidFill>
              </a:defRPr>
            </a:lvl2pPr>
            <a:lvl3pPr marL="914400" indent="0">
              <a:lnSpc>
                <a:spcPct val="90000"/>
              </a:lnSpc>
              <a:buFont typeface="Arial" panose="020B0604020202020204" pitchFamily="34" charset="0"/>
              <a:buNone/>
              <a:defRPr sz="2400">
                <a:solidFill>
                  <a:schemeClr val="tx1"/>
                </a:solidFill>
              </a:defRPr>
            </a:lvl3pPr>
            <a:lvl4pPr marL="1371600" indent="0">
              <a:lnSpc>
                <a:spcPct val="90000"/>
              </a:lnSpc>
              <a:buFont typeface="Arial" panose="020B0604020202020204" pitchFamily="34" charset="0"/>
              <a:buNone/>
              <a:defRPr sz="2400">
                <a:solidFill>
                  <a:schemeClr val="tx1"/>
                </a:solidFill>
              </a:defRPr>
            </a:lvl4pPr>
            <a:lvl5pPr marL="1828800" indent="0">
              <a:lnSpc>
                <a:spcPct val="90000"/>
              </a:lnSpc>
              <a:buFont typeface="Arial" panose="020B0604020202020204" pitchFamily="34" charset="0"/>
              <a:buNone/>
              <a:defRPr sz="2400">
                <a:solidFill>
                  <a:schemeClr val="tx1"/>
                </a:solidFill>
              </a:defRPr>
            </a:lvl5pPr>
          </a:lstStyle>
          <a:p>
            <a:pPr lvl="0"/>
            <a:r>
              <a:rPr lang="en-GB" err="1"/>
              <a:t>Otsikko</a:t>
            </a:r>
            <a:r>
              <a:rPr lang="en-GB"/>
              <a:t> </a:t>
            </a:r>
            <a:r>
              <a:rPr lang="en-GB" err="1"/>
              <a:t>tähän</a:t>
            </a:r>
            <a:endParaRPr lang="en-FI"/>
          </a:p>
        </p:txBody>
      </p:sp>
      <p:sp>
        <p:nvSpPr>
          <p:cNvPr id="24" name="Content Placeholder 3">
            <a:extLst>
              <a:ext uri="{FF2B5EF4-FFF2-40B4-BE49-F238E27FC236}">
                <a16:creationId xmlns:a16="http://schemas.microsoft.com/office/drawing/2014/main" id="{EC1F3974-8955-E5AB-6E20-FA7DE8085A49}"/>
              </a:ext>
            </a:extLst>
          </p:cNvPr>
          <p:cNvSpPr>
            <a:spLocks noGrp="1"/>
          </p:cNvSpPr>
          <p:nvPr>
            <p:ph sz="half" idx="27" hasCustomPrompt="1"/>
          </p:nvPr>
        </p:nvSpPr>
        <p:spPr>
          <a:xfrm>
            <a:off x="9190940" y="2340559"/>
            <a:ext cx="2404949" cy="3738024"/>
          </a:xfrm>
        </p:spPr>
        <p:txBody>
          <a:bodyPr anchor="t">
            <a:noAutofit/>
          </a:bodyPr>
          <a:lstStyle>
            <a:lvl1pPr marL="216000" indent="-216000">
              <a:lnSpc>
                <a:spcPct val="100000"/>
              </a:lnSpc>
              <a:buFont typeface="Arial" panose="020B0604020202020204" pitchFamily="34" charset="0"/>
              <a:buChar char="•"/>
              <a:defRPr sz="2000">
                <a:solidFill>
                  <a:schemeClr val="tx1"/>
                </a:solidFill>
              </a:defRPr>
            </a:lvl1pPr>
            <a:lvl2pPr marL="742950" indent="-285750">
              <a:lnSpc>
                <a:spcPct val="100000"/>
              </a:lnSpc>
              <a:buFont typeface="Arial" panose="020B0604020202020204" pitchFamily="34" charset="0"/>
              <a:buChar char="•"/>
              <a:defRPr sz="2000">
                <a:solidFill>
                  <a:schemeClr val="tx1"/>
                </a:solidFill>
              </a:defRPr>
            </a:lvl2pPr>
            <a:lvl3pPr marL="1200150" indent="-285750">
              <a:lnSpc>
                <a:spcPct val="100000"/>
              </a:lnSpc>
              <a:buFont typeface="Arial" panose="020B0604020202020204" pitchFamily="34" charset="0"/>
              <a:buChar char="•"/>
              <a:defRPr sz="2000">
                <a:solidFill>
                  <a:schemeClr val="tx1"/>
                </a:solidFill>
              </a:defRPr>
            </a:lvl3pPr>
            <a:lvl4pPr marL="1657350" indent="-285750">
              <a:lnSpc>
                <a:spcPct val="100000"/>
              </a:lnSpc>
              <a:buFont typeface="Arial" panose="020B0604020202020204" pitchFamily="34" charset="0"/>
              <a:buChar char="•"/>
              <a:defRPr sz="2000">
                <a:solidFill>
                  <a:schemeClr val="tx1"/>
                </a:solidFill>
              </a:defRPr>
            </a:lvl4pPr>
            <a:lvl5pPr marL="2114550" indent="-285750">
              <a:lnSpc>
                <a:spcPct val="100000"/>
              </a:lnSpc>
              <a:buFont typeface="Arial" panose="020B0604020202020204" pitchFamily="34" charset="0"/>
              <a:buChar char="•"/>
              <a:defRPr sz="2000">
                <a:solidFill>
                  <a:schemeClr val="tx1"/>
                </a:solidFill>
              </a:defRPr>
            </a:lvl5pPr>
          </a:lstStyle>
          <a:p>
            <a:pPr lvl="0"/>
            <a:r>
              <a:rPr lang="en-GB"/>
              <a:t>Bullet points</a:t>
            </a:r>
            <a:endParaRPr lang="en-FI"/>
          </a:p>
        </p:txBody>
      </p:sp>
      <p:sp>
        <p:nvSpPr>
          <p:cNvPr id="3" name="Title 24">
            <a:extLst>
              <a:ext uri="{FF2B5EF4-FFF2-40B4-BE49-F238E27FC236}">
                <a16:creationId xmlns:a16="http://schemas.microsoft.com/office/drawing/2014/main" id="{BE8128CA-E9D6-18FD-2BF2-87466452EB6B}"/>
              </a:ext>
            </a:extLst>
          </p:cNvPr>
          <p:cNvSpPr>
            <a:spLocks noGrp="1"/>
          </p:cNvSpPr>
          <p:nvPr>
            <p:ph type="title" hasCustomPrompt="1"/>
          </p:nvPr>
        </p:nvSpPr>
        <p:spPr>
          <a:xfrm>
            <a:off x="351181" y="539859"/>
            <a:ext cx="10349245" cy="809668"/>
          </a:xfrm>
        </p:spPr>
        <p:txBody>
          <a:bodyPr/>
          <a:lstStyle>
            <a:lvl1pPr>
              <a:defRPr/>
            </a:lvl1p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12802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inen rinnast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594131"/>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7" name="Content Placeholder 3">
            <a:extLst>
              <a:ext uri="{FF2B5EF4-FFF2-40B4-BE49-F238E27FC236}">
                <a16:creationId xmlns:a16="http://schemas.microsoft.com/office/drawing/2014/main" id="{C7B82A62-0682-E74E-48F9-ECFC2EAF2917}"/>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ED392EDA-5B13-B786-8422-C5E6F3837C1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CBD5F6D5-23FF-2797-0C70-D2425DE328AE}"/>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3" name="Content Placeholder 3">
            <a:extLst>
              <a:ext uri="{FF2B5EF4-FFF2-40B4-BE49-F238E27FC236}">
                <a16:creationId xmlns:a16="http://schemas.microsoft.com/office/drawing/2014/main" id="{15B4749A-494C-CCAA-BD54-A637320E0993}"/>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78228D7B-0654-9A34-E5E7-6EB6675D313C}"/>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F14E97EB-7B23-AE87-E31C-4C5683A2DFB1}"/>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0" name="Content Placeholder 3">
            <a:extLst>
              <a:ext uri="{FF2B5EF4-FFF2-40B4-BE49-F238E27FC236}">
                <a16:creationId xmlns:a16="http://schemas.microsoft.com/office/drawing/2014/main" id="{179B82C4-E558-8512-D3FC-331FD7E8D5EA}"/>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3" name="Content Placeholder 3">
            <a:extLst>
              <a:ext uri="{FF2B5EF4-FFF2-40B4-BE49-F238E27FC236}">
                <a16:creationId xmlns:a16="http://schemas.microsoft.com/office/drawing/2014/main" id="{AD505F1A-8730-4EFF-A7CE-7B94D45D392E}"/>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4" name="Content Placeholder 3">
            <a:extLst>
              <a:ext uri="{FF2B5EF4-FFF2-40B4-BE49-F238E27FC236}">
                <a16:creationId xmlns:a16="http://schemas.microsoft.com/office/drawing/2014/main" id="{E1012F3F-5227-9CA3-FB4F-0F39803EA8D7}"/>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5" name="Content Placeholder 3">
            <a:extLst>
              <a:ext uri="{FF2B5EF4-FFF2-40B4-BE49-F238E27FC236}">
                <a16:creationId xmlns:a16="http://schemas.microsoft.com/office/drawing/2014/main" id="{C095784D-09C2-4E65-0756-6FB09BAE1C7C}"/>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6" name="Content Placeholder 3">
            <a:extLst>
              <a:ext uri="{FF2B5EF4-FFF2-40B4-BE49-F238E27FC236}">
                <a16:creationId xmlns:a16="http://schemas.microsoft.com/office/drawing/2014/main" id="{1F368844-D144-F22B-3CC6-9BEFB9106AF0}"/>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90027BDE-5B52-0A32-855F-4731A90A9FC5}"/>
              </a:ext>
            </a:extLst>
          </p:cNvPr>
          <p:cNvSpPr>
            <a:spLocks noGrp="1"/>
          </p:cNvSpPr>
          <p:nvPr>
            <p:ph type="title" hasCustomPrompt="1"/>
          </p:nvPr>
        </p:nvSpPr>
        <p:spPr>
          <a:xfrm>
            <a:off x="351183" y="539859"/>
            <a:ext cx="10313967"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986240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ltainen rinnast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594131"/>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46634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en-FI"/>
              <a:t>Objekti tähän</a:t>
            </a:r>
          </a:p>
        </p:txBody>
      </p:sp>
      <p:sp>
        <p:nvSpPr>
          <p:cNvPr id="7" name="Content Placeholder 3">
            <a:extLst>
              <a:ext uri="{FF2B5EF4-FFF2-40B4-BE49-F238E27FC236}">
                <a16:creationId xmlns:a16="http://schemas.microsoft.com/office/drawing/2014/main" id="{C7B82A62-0682-E74E-48F9-ECFC2EAF2917}"/>
              </a:ext>
            </a:extLst>
          </p:cNvPr>
          <p:cNvSpPr>
            <a:spLocks noGrp="1"/>
          </p:cNvSpPr>
          <p:nvPr>
            <p:ph sz="half" idx="20" hasCustomPrompt="1"/>
          </p:nvPr>
        </p:nvSpPr>
        <p:spPr>
          <a:xfrm>
            <a:off x="466346"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0" name="Content Placeholder 3">
            <a:extLst>
              <a:ext uri="{FF2B5EF4-FFF2-40B4-BE49-F238E27FC236}">
                <a16:creationId xmlns:a16="http://schemas.microsoft.com/office/drawing/2014/main" id="{ED392EDA-5B13-B786-8422-C5E6F3837C1B}"/>
              </a:ext>
            </a:extLst>
          </p:cNvPr>
          <p:cNvSpPr>
            <a:spLocks noGrp="1"/>
          </p:cNvSpPr>
          <p:nvPr>
            <p:ph sz="half" idx="21" hasCustomPrompt="1"/>
          </p:nvPr>
        </p:nvSpPr>
        <p:spPr>
          <a:xfrm>
            <a:off x="466348"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CBD5F6D5-23FF-2797-0C70-D2425DE328AE}"/>
              </a:ext>
            </a:extLst>
          </p:cNvPr>
          <p:cNvSpPr>
            <a:spLocks noGrp="1"/>
          </p:cNvSpPr>
          <p:nvPr>
            <p:ph sz="half" idx="33" hasCustomPrompt="1"/>
          </p:nvPr>
        </p:nvSpPr>
        <p:spPr>
          <a:xfrm>
            <a:off x="3347111"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13" name="Content Placeholder 3">
            <a:extLst>
              <a:ext uri="{FF2B5EF4-FFF2-40B4-BE49-F238E27FC236}">
                <a16:creationId xmlns:a16="http://schemas.microsoft.com/office/drawing/2014/main" id="{15B4749A-494C-CCAA-BD54-A637320E0993}"/>
              </a:ext>
            </a:extLst>
          </p:cNvPr>
          <p:cNvSpPr>
            <a:spLocks noGrp="1"/>
          </p:cNvSpPr>
          <p:nvPr>
            <p:ph sz="half" idx="22" hasCustomPrompt="1"/>
          </p:nvPr>
        </p:nvSpPr>
        <p:spPr>
          <a:xfrm>
            <a:off x="334711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14" name="Content Placeholder 3">
            <a:extLst>
              <a:ext uri="{FF2B5EF4-FFF2-40B4-BE49-F238E27FC236}">
                <a16:creationId xmlns:a16="http://schemas.microsoft.com/office/drawing/2014/main" id="{78228D7B-0654-9A34-E5E7-6EB6675D313C}"/>
              </a:ext>
            </a:extLst>
          </p:cNvPr>
          <p:cNvSpPr>
            <a:spLocks noGrp="1"/>
          </p:cNvSpPr>
          <p:nvPr>
            <p:ph sz="half" idx="23" hasCustomPrompt="1"/>
          </p:nvPr>
        </p:nvSpPr>
        <p:spPr>
          <a:xfrm>
            <a:off x="334711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15" name="Content Placeholder 3">
            <a:extLst>
              <a:ext uri="{FF2B5EF4-FFF2-40B4-BE49-F238E27FC236}">
                <a16:creationId xmlns:a16="http://schemas.microsoft.com/office/drawing/2014/main" id="{F14E97EB-7B23-AE87-E31C-4C5683A2DFB1}"/>
              </a:ext>
            </a:extLst>
          </p:cNvPr>
          <p:cNvSpPr>
            <a:spLocks noGrp="1"/>
          </p:cNvSpPr>
          <p:nvPr>
            <p:ph sz="half" idx="34" hasCustomPrompt="1"/>
          </p:nvPr>
        </p:nvSpPr>
        <p:spPr>
          <a:xfrm>
            <a:off x="6219784"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0" name="Content Placeholder 3">
            <a:extLst>
              <a:ext uri="{FF2B5EF4-FFF2-40B4-BE49-F238E27FC236}">
                <a16:creationId xmlns:a16="http://schemas.microsoft.com/office/drawing/2014/main" id="{179B82C4-E558-8512-D3FC-331FD7E8D5EA}"/>
              </a:ext>
            </a:extLst>
          </p:cNvPr>
          <p:cNvSpPr>
            <a:spLocks noGrp="1"/>
          </p:cNvSpPr>
          <p:nvPr>
            <p:ph sz="half" idx="24" hasCustomPrompt="1"/>
          </p:nvPr>
        </p:nvSpPr>
        <p:spPr>
          <a:xfrm>
            <a:off x="6219783"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3" name="Content Placeholder 3">
            <a:extLst>
              <a:ext uri="{FF2B5EF4-FFF2-40B4-BE49-F238E27FC236}">
                <a16:creationId xmlns:a16="http://schemas.microsoft.com/office/drawing/2014/main" id="{AD505F1A-8730-4EFF-A7CE-7B94D45D392E}"/>
              </a:ext>
            </a:extLst>
          </p:cNvPr>
          <p:cNvSpPr>
            <a:spLocks noGrp="1"/>
          </p:cNvSpPr>
          <p:nvPr>
            <p:ph sz="half" idx="25" hasCustomPrompt="1"/>
          </p:nvPr>
        </p:nvSpPr>
        <p:spPr>
          <a:xfrm>
            <a:off x="6219785"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sp>
        <p:nvSpPr>
          <p:cNvPr id="24" name="Content Placeholder 3">
            <a:extLst>
              <a:ext uri="{FF2B5EF4-FFF2-40B4-BE49-F238E27FC236}">
                <a16:creationId xmlns:a16="http://schemas.microsoft.com/office/drawing/2014/main" id="{E1012F3F-5227-9CA3-FB4F-0F39803EA8D7}"/>
              </a:ext>
            </a:extLst>
          </p:cNvPr>
          <p:cNvSpPr>
            <a:spLocks noGrp="1"/>
          </p:cNvSpPr>
          <p:nvPr>
            <p:ph sz="half" idx="35" hasCustomPrompt="1"/>
          </p:nvPr>
        </p:nvSpPr>
        <p:spPr>
          <a:xfrm>
            <a:off x="9092456" y="2369256"/>
            <a:ext cx="2650641" cy="2413883"/>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FI"/>
              <a:t>Objekti tähän</a:t>
            </a:r>
          </a:p>
        </p:txBody>
      </p:sp>
      <p:sp>
        <p:nvSpPr>
          <p:cNvPr id="25" name="Content Placeholder 3">
            <a:extLst>
              <a:ext uri="{FF2B5EF4-FFF2-40B4-BE49-F238E27FC236}">
                <a16:creationId xmlns:a16="http://schemas.microsoft.com/office/drawing/2014/main" id="{C095784D-09C2-4E65-0756-6FB09BAE1C7C}"/>
              </a:ext>
            </a:extLst>
          </p:cNvPr>
          <p:cNvSpPr>
            <a:spLocks noGrp="1"/>
          </p:cNvSpPr>
          <p:nvPr>
            <p:ph sz="half" idx="26" hasCustomPrompt="1"/>
          </p:nvPr>
        </p:nvSpPr>
        <p:spPr>
          <a:xfrm>
            <a:off x="9108640" y="4934431"/>
            <a:ext cx="2650641" cy="391948"/>
          </a:xfrm>
        </p:spPr>
        <p:txBody>
          <a:bodyPr anchor="t">
            <a:noAutofit/>
          </a:bodyPr>
          <a:lstStyle>
            <a:lvl1pPr marL="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Teksti</a:t>
            </a:r>
            <a:r>
              <a:rPr lang="en-GB"/>
              <a:t> </a:t>
            </a:r>
            <a:r>
              <a:rPr lang="en-GB" err="1"/>
              <a:t>tähän</a:t>
            </a:r>
            <a:endParaRPr lang="en-FI"/>
          </a:p>
        </p:txBody>
      </p:sp>
      <p:sp>
        <p:nvSpPr>
          <p:cNvPr id="26" name="Content Placeholder 3">
            <a:extLst>
              <a:ext uri="{FF2B5EF4-FFF2-40B4-BE49-F238E27FC236}">
                <a16:creationId xmlns:a16="http://schemas.microsoft.com/office/drawing/2014/main" id="{1F368844-D144-F22B-3CC6-9BEFB9106AF0}"/>
              </a:ext>
            </a:extLst>
          </p:cNvPr>
          <p:cNvSpPr>
            <a:spLocks noGrp="1"/>
          </p:cNvSpPr>
          <p:nvPr>
            <p:ph sz="half" idx="27" hasCustomPrompt="1"/>
          </p:nvPr>
        </p:nvSpPr>
        <p:spPr>
          <a:xfrm>
            <a:off x="9108642" y="5308375"/>
            <a:ext cx="2650639" cy="854682"/>
          </a:xfrm>
        </p:spPr>
        <p:txBody>
          <a:bodyPr anchor="t">
            <a:noAutofit/>
          </a:bodyPr>
          <a:lstStyle>
            <a:lvl1pPr marL="0" indent="0" algn="ctr">
              <a:lnSpc>
                <a:spcPct val="100000"/>
              </a:lnSpc>
              <a:buFontTx/>
              <a:buNone/>
              <a:defRPr sz="2000"/>
            </a:lvl1pPr>
            <a:lvl2pPr marL="457200" indent="0" algn="ctr">
              <a:lnSpc>
                <a:spcPct val="100000"/>
              </a:lnSpc>
              <a:buFontTx/>
              <a:buNone/>
              <a:defRPr sz="2000"/>
            </a:lvl2pPr>
            <a:lvl3pPr marL="914400" indent="0" algn="ctr">
              <a:lnSpc>
                <a:spcPct val="100000"/>
              </a:lnSpc>
              <a:buFontTx/>
              <a:buNone/>
              <a:defRPr sz="2000"/>
            </a:lvl3pPr>
            <a:lvl4pPr marL="1371600" indent="0" algn="ctr">
              <a:lnSpc>
                <a:spcPct val="100000"/>
              </a:lnSpc>
              <a:buFontTx/>
              <a:buNone/>
              <a:defRPr sz="2000"/>
            </a:lvl4pPr>
            <a:lvl5pPr marL="1828800" indent="0" algn="ctr">
              <a:lnSpc>
                <a:spcPct val="100000"/>
              </a:lnSpc>
              <a:buFontTx/>
              <a:buNone/>
              <a:defRPr sz="2000"/>
            </a:lvl5pPr>
          </a:lstStyle>
          <a:p>
            <a:pPr lvl="0"/>
            <a:r>
              <a:rPr lang="en-GB" err="1"/>
              <a:t>Kirjoita</a:t>
            </a:r>
            <a:r>
              <a:rPr lang="en-GB"/>
              <a:t> </a:t>
            </a:r>
            <a:r>
              <a:rPr lang="en-GB" err="1"/>
              <a:t>teksti</a:t>
            </a:r>
            <a:r>
              <a:rPr lang="en-GB"/>
              <a:t>.</a:t>
            </a:r>
            <a:endParaRPr lang="en-FI"/>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5" name="Title 24">
            <a:extLst>
              <a:ext uri="{FF2B5EF4-FFF2-40B4-BE49-F238E27FC236}">
                <a16:creationId xmlns:a16="http://schemas.microsoft.com/office/drawing/2014/main" id="{16FBE755-1F4E-26E6-80FC-C563EB96D918}"/>
              </a:ext>
            </a:extLst>
          </p:cNvPr>
          <p:cNvSpPr>
            <a:spLocks noGrp="1"/>
          </p:cNvSpPr>
          <p:nvPr>
            <p:ph type="title" hasCustomPrompt="1"/>
          </p:nvPr>
        </p:nvSpPr>
        <p:spPr>
          <a:xfrm>
            <a:off x="351183" y="539859"/>
            <a:ext cx="1031396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557587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so kuva sinin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389985"/>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4D5C2805-C26B-5738-8538-B444D9F817A3}"/>
              </a:ext>
            </a:extLst>
          </p:cNvPr>
          <p:cNvSpPr>
            <a:spLocks noGrp="1"/>
          </p:cNvSpPr>
          <p:nvPr>
            <p:ph type="title" hasCustomPrompt="1"/>
          </p:nvPr>
        </p:nvSpPr>
        <p:spPr>
          <a:xfrm>
            <a:off x="351183" y="539859"/>
            <a:ext cx="10313967" cy="809668"/>
          </a:xfrm>
        </p:spPr>
        <p:txBody>
          <a:bodyPr>
            <a:noAutofit/>
          </a:body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68D1BA90-7B8F-5CF6-8F6C-E055B265F80B}"/>
              </a:ext>
            </a:extLst>
          </p:cNvPr>
          <p:cNvSpPr>
            <a:spLocks noGrp="1"/>
          </p:cNvSpPr>
          <p:nvPr>
            <p:ph sz="half" idx="32" hasCustomPrompt="1"/>
          </p:nvPr>
        </p:nvSpPr>
        <p:spPr>
          <a:xfrm>
            <a:off x="351183" y="1660187"/>
            <a:ext cx="11523048" cy="4915711"/>
          </a:xfrm>
        </p:spPr>
        <p:txBody>
          <a:bodyPr anchor="t">
            <a:noAutofit/>
          </a:bodyPr>
          <a:lstStyle>
            <a:lvl1pPr marL="0" indent="0" algn="l">
              <a:lnSpc>
                <a:spcPct val="90000"/>
              </a:lnSpc>
              <a:buFont typeface="Arial" panose="020B0604020202020204" pitchFamily="34" charset="0"/>
              <a:buNone/>
              <a:defRPr sz="2000" b="0" i="0">
                <a:latin typeface="Source Sans Pro" panose="020B0503030403020204" pitchFamily="34" charset="0"/>
                <a:ea typeface="Source Sans Pro"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fi-FI"/>
              <a:t>Iso kuva</a:t>
            </a:r>
            <a:r>
              <a:rPr lang="en-FI"/>
              <a:t> tähän</a:t>
            </a:r>
          </a:p>
        </p:txBody>
      </p:sp>
    </p:spTree>
    <p:extLst>
      <p:ext uri="{BB962C8B-B14F-4D97-AF65-F5344CB8AC3E}">
        <p14:creationId xmlns:p14="http://schemas.microsoft.com/office/powerpoint/2010/main" val="548592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so kuva keltain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D73C-6857-7D0E-4B89-36E5214FE272}"/>
              </a:ext>
            </a:extLst>
          </p:cNvPr>
          <p:cNvSpPr/>
          <p:nvPr userDrawn="1"/>
        </p:nvSpPr>
        <p:spPr>
          <a:xfrm>
            <a:off x="0" y="2"/>
            <a:ext cx="12192000" cy="1389985"/>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3" name="Content Placeholder 3">
            <a:extLst>
              <a:ext uri="{FF2B5EF4-FFF2-40B4-BE49-F238E27FC236}">
                <a16:creationId xmlns:a16="http://schemas.microsoft.com/office/drawing/2014/main" id="{D53D5996-B84F-9C82-A016-83AE34291B04}"/>
              </a:ext>
            </a:extLst>
          </p:cNvPr>
          <p:cNvSpPr>
            <a:spLocks noGrp="1"/>
          </p:cNvSpPr>
          <p:nvPr>
            <p:ph sz="half" idx="32" hasCustomPrompt="1"/>
          </p:nvPr>
        </p:nvSpPr>
        <p:spPr>
          <a:xfrm>
            <a:off x="351183" y="1660187"/>
            <a:ext cx="11523048" cy="4915711"/>
          </a:xfrm>
        </p:spPr>
        <p:txBody>
          <a:bodyPr anchor="t">
            <a:noAutofit/>
          </a:bodyPr>
          <a:lstStyle>
            <a:lvl1pPr marL="0" indent="0" algn="l">
              <a:lnSpc>
                <a:spcPct val="90000"/>
              </a:lnSpc>
              <a:buFont typeface="Arial" panose="020B0604020202020204" pitchFamily="34" charset="0"/>
              <a:buNone/>
              <a:defRPr sz="2000" b="0" i="0">
                <a:latin typeface="Source Sans Pro" panose="020B0503030403020204" pitchFamily="34" charset="0"/>
                <a:ea typeface="Source Sans Pro" panose="020B0503030403020204" pitchFamily="34" charset="0"/>
              </a:defRPr>
            </a:lvl1pPr>
            <a:lvl2pPr marL="4572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2pPr>
            <a:lvl3pPr marL="9144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3pPr>
            <a:lvl4pPr marL="13716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4pPr>
            <a:lvl5pPr marL="1828800" indent="0" algn="ctr">
              <a:lnSpc>
                <a:spcPct val="90000"/>
              </a:lnSpc>
              <a:buFont typeface="Arial" panose="020B0604020202020204" pitchFamily="34" charset="0"/>
              <a:buNone/>
              <a:defRPr sz="1700" b="1" i="0">
                <a:latin typeface="Source Sans Pro Semibold" panose="020B0503030403020204" pitchFamily="34" charset="0"/>
                <a:ea typeface="Source Sans Pro Semibold" panose="020B0503030403020204" pitchFamily="34" charset="0"/>
              </a:defRPr>
            </a:lvl5pPr>
          </a:lstStyle>
          <a:p>
            <a:pPr lvl="0"/>
            <a:r>
              <a:rPr lang="fi-FI"/>
              <a:t>Iso kuva</a:t>
            </a:r>
            <a:r>
              <a:rPr lang="en-FI"/>
              <a:t> tähän</a:t>
            </a:r>
          </a:p>
        </p:txBody>
      </p:sp>
      <p:pic>
        <p:nvPicPr>
          <p:cNvPr id="16" name="Picture 15">
            <a:extLst>
              <a:ext uri="{FF2B5EF4-FFF2-40B4-BE49-F238E27FC236}">
                <a16:creationId xmlns:a16="http://schemas.microsoft.com/office/drawing/2014/main" id="{C4198203-882C-15F9-0818-F6BF02813C2B}"/>
              </a:ext>
            </a:extLst>
          </p:cNvPr>
          <p:cNvPicPr>
            <a:picLocks noChangeAspect="1"/>
          </p:cNvPicPr>
          <p:nvPr userDrawn="1"/>
        </p:nvPicPr>
        <p:blipFill>
          <a:blip r:embed="rId2"/>
          <a:stretch>
            <a:fillRect/>
          </a:stretch>
        </p:blipFill>
        <p:spPr>
          <a:xfrm>
            <a:off x="10665151" y="420739"/>
            <a:ext cx="1077944" cy="585374"/>
          </a:xfrm>
          <a:prstGeom prst="rect">
            <a:avLst/>
          </a:prstGeom>
        </p:spPr>
      </p:pic>
      <p:sp>
        <p:nvSpPr>
          <p:cNvPr id="4" name="Title 24">
            <a:extLst>
              <a:ext uri="{FF2B5EF4-FFF2-40B4-BE49-F238E27FC236}">
                <a16:creationId xmlns:a16="http://schemas.microsoft.com/office/drawing/2014/main" id="{505DE07B-CB91-9D76-2B0A-715427B2EC53}"/>
              </a:ext>
            </a:extLst>
          </p:cNvPr>
          <p:cNvSpPr>
            <a:spLocks noGrp="1"/>
          </p:cNvSpPr>
          <p:nvPr>
            <p:ph type="title" hasCustomPrompt="1"/>
          </p:nvPr>
        </p:nvSpPr>
        <p:spPr>
          <a:xfrm>
            <a:off x="351183" y="539859"/>
            <a:ext cx="10313968" cy="809668"/>
          </a:xfrm>
        </p:spPr>
        <p:txBody>
          <a:bodyPr>
            <a:noAutofit/>
          </a:bodyPr>
          <a:lstStyle/>
          <a:p>
            <a:r>
              <a:rPr lang="en-GB"/>
              <a:t>HSY </a:t>
            </a:r>
            <a:r>
              <a:rPr lang="en-GB" err="1"/>
              <a:t>otsikko</a:t>
            </a:r>
            <a:r>
              <a:rPr lang="en-GB"/>
              <a:t> </a:t>
            </a:r>
            <a:r>
              <a:rPr lang="en-GB" err="1"/>
              <a:t>tähän</a:t>
            </a:r>
            <a:endParaRPr lang="en-FI"/>
          </a:p>
        </p:txBody>
      </p:sp>
    </p:spTree>
    <p:extLst>
      <p:ext uri="{BB962C8B-B14F-4D97-AF65-F5344CB8AC3E}">
        <p14:creationId xmlns:p14="http://schemas.microsoft.com/office/powerpoint/2010/main" val="287357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yhjä (vai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739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Kiitos-dia">
    <p:bg>
      <p:bgPr>
        <a:solidFill>
          <a:srgbClr val="D7F2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err="1"/>
              <a:t>Lisää</a:t>
            </a:r>
            <a:r>
              <a:rPr lang="en-GB"/>
              <a:t> </a:t>
            </a:r>
            <a:r>
              <a:rPr lang="en-GB" err="1"/>
              <a:t>kiitos</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teksti</a:t>
            </a:r>
            <a:endParaRPr lang="en-FI"/>
          </a:p>
        </p:txBody>
      </p:sp>
    </p:spTree>
    <p:extLst>
      <p:ext uri="{BB962C8B-B14F-4D97-AF65-F5344CB8AC3E}">
        <p14:creationId xmlns:p14="http://schemas.microsoft.com/office/powerpoint/2010/main" val="214606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 vihreä pohja">
    <p:bg>
      <p:bgPr>
        <a:solidFill>
          <a:srgbClr val="D7E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9569-ADC0-B9AF-304C-E67EA7DB312C}"/>
              </a:ext>
            </a:extLst>
          </p:cNvPr>
          <p:cNvSpPr>
            <a:spLocks noGrp="1"/>
          </p:cNvSpPr>
          <p:nvPr>
            <p:ph type="ctrTitle" hasCustomPrompt="1"/>
          </p:nvPr>
        </p:nvSpPr>
        <p:spPr>
          <a:xfrm>
            <a:off x="1524000" y="1122363"/>
            <a:ext cx="9144000" cy="2387600"/>
          </a:xfrm>
        </p:spPr>
        <p:txBody>
          <a:bodyPr anchor="b">
            <a:noAutofit/>
          </a:bodyPr>
          <a:lstStyle>
            <a:lvl1pPr algn="ctr">
              <a:defRPr sz="3800"/>
            </a:lvl1pPr>
          </a:lstStyle>
          <a:p>
            <a:r>
              <a:rPr lang="en-GB"/>
              <a:t>HSY </a:t>
            </a:r>
            <a:r>
              <a:rPr lang="en-GB" err="1"/>
              <a:t>otsikko</a:t>
            </a:r>
            <a:r>
              <a:rPr lang="en-GB"/>
              <a:t> </a:t>
            </a:r>
            <a:r>
              <a:rPr lang="en-GB" err="1"/>
              <a:t>tähän</a:t>
            </a:r>
            <a:endParaRPr lang="en-FI"/>
          </a:p>
        </p:txBody>
      </p:sp>
      <p:sp>
        <p:nvSpPr>
          <p:cNvPr id="3" name="Subtitle 2">
            <a:extLst>
              <a:ext uri="{FF2B5EF4-FFF2-40B4-BE49-F238E27FC236}">
                <a16:creationId xmlns:a16="http://schemas.microsoft.com/office/drawing/2014/main" id="{31FF6636-CBCF-1F5C-8F20-0991733611AF}"/>
              </a:ext>
            </a:extLst>
          </p:cNvPr>
          <p:cNvSpPr>
            <a:spLocks noGrp="1"/>
          </p:cNvSpPr>
          <p:nvPr>
            <p:ph type="subTitle" idx="1" hasCustomPrompt="1"/>
          </p:nvPr>
        </p:nvSpPr>
        <p:spPr>
          <a:xfrm>
            <a:off x="1524000" y="3602038"/>
            <a:ext cx="9144000" cy="1655762"/>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Alaotsikko</a:t>
            </a:r>
            <a:endParaRPr lang="en-FI"/>
          </a:p>
        </p:txBody>
      </p:sp>
    </p:spTree>
    <p:extLst>
      <p:ext uri="{BB962C8B-B14F-4D97-AF65-F5344CB8AC3E}">
        <p14:creationId xmlns:p14="http://schemas.microsoft.com/office/powerpoint/2010/main" val="35749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kuvall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1"/>
            <a:ext cx="12192000" cy="3429000"/>
          </a:xfrm>
          <a:ln>
            <a:noFill/>
          </a:ln>
        </p:spPr>
        <p:txBody>
          <a:bodyPr/>
          <a:lstStyle/>
          <a:p>
            <a:r>
              <a:rPr lang="fi-FI"/>
              <a:t>Lisää kuva napsauttamalla kuvaketta</a:t>
            </a:r>
            <a:endParaRPr lang="en-FI"/>
          </a:p>
        </p:txBody>
      </p:sp>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4998" y="3720661"/>
            <a:ext cx="9697766" cy="809668"/>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412" y="4360598"/>
            <a:ext cx="9656351" cy="649927"/>
          </a:xfrm>
        </p:spPr>
        <p:txBody>
          <a:bodyPr anchor="t">
            <a:noAutofit/>
          </a:bodyPr>
          <a:lstStyle>
            <a:lvl1pPr>
              <a:lnSpc>
                <a:spcPct val="90000"/>
              </a:lnSpc>
              <a:defRPr sz="2000">
                <a:solidFill>
                  <a:schemeClr val="tx1"/>
                </a:solidFill>
              </a:defRPr>
            </a:lvl1pPr>
            <a:lvl2pPr>
              <a:lnSpc>
                <a:spcPct val="90000"/>
              </a:lnSpc>
              <a:defRPr sz="2000">
                <a:solidFill>
                  <a:schemeClr val="tx1"/>
                </a:solidFill>
              </a:defRPr>
            </a:lvl2pPr>
            <a:lvl3pPr>
              <a:lnSpc>
                <a:spcPct val="90000"/>
              </a:lnSpc>
              <a:defRPr sz="2000">
                <a:solidFill>
                  <a:schemeClr val="tx1"/>
                </a:solidFill>
              </a:defRPr>
            </a:lvl3pPr>
            <a:lvl4pPr>
              <a:lnSpc>
                <a:spcPct val="90000"/>
              </a:lnSpc>
              <a:defRPr sz="2000">
                <a:solidFill>
                  <a:schemeClr val="tx1"/>
                </a:solidFill>
              </a:defRPr>
            </a:lvl4pPr>
            <a:lvl5pPr>
              <a:lnSpc>
                <a:spcPct val="90000"/>
              </a:lnSpc>
              <a:defRPr sz="2000">
                <a:solidFill>
                  <a:schemeClr val="tx1"/>
                </a:solidFill>
              </a:defRPr>
            </a:lvl5pPr>
          </a:lstStyle>
          <a:p>
            <a:pPr lvl="0"/>
            <a:r>
              <a:rPr lang="en-GB" err="1"/>
              <a:t>Nettiosoite</a:t>
            </a:r>
            <a:r>
              <a:rPr lang="en-GB"/>
              <a:t> </a:t>
            </a:r>
            <a:r>
              <a:rPr lang="en-GB" err="1"/>
              <a:t>tms</a:t>
            </a:r>
            <a:r>
              <a:rPr lang="en-GB"/>
              <a:t>. </a:t>
            </a:r>
            <a:r>
              <a:rPr lang="en-GB" err="1"/>
              <a:t>tähän</a:t>
            </a:r>
            <a:endParaRPr lang="en-GB"/>
          </a:p>
        </p:txBody>
      </p:sp>
      <p:sp>
        <p:nvSpPr>
          <p:cNvPr id="9" name="Content Placeholder 3">
            <a:extLst>
              <a:ext uri="{FF2B5EF4-FFF2-40B4-BE49-F238E27FC236}">
                <a16:creationId xmlns:a16="http://schemas.microsoft.com/office/drawing/2014/main" id="{704E2F61-5B9D-8453-F973-E510DA621092}"/>
              </a:ext>
            </a:extLst>
          </p:cNvPr>
          <p:cNvSpPr>
            <a:spLocks noGrp="1"/>
          </p:cNvSpPr>
          <p:nvPr>
            <p:ph sz="half" idx="15" hasCustomPrompt="1"/>
          </p:nvPr>
        </p:nvSpPr>
        <p:spPr>
          <a:xfrm>
            <a:off x="360636" y="5312382"/>
            <a:ext cx="11601813" cy="1072868"/>
          </a:xfrm>
        </p:spPr>
        <p:txBody>
          <a:bodyPr anchor="b">
            <a:noAutofit/>
          </a:bodyPr>
          <a:lstStyle>
            <a:lvl1pPr>
              <a:lnSpc>
                <a:spcPct val="90000"/>
              </a:lnSpc>
              <a:defRPr sz="2000"/>
            </a:lvl1pPr>
            <a:lvl2pPr>
              <a:lnSpc>
                <a:spcPct val="90000"/>
              </a:lnSpc>
              <a:defRPr sz="2000"/>
            </a:lvl2pPr>
            <a:lvl3pPr>
              <a:lnSpc>
                <a:spcPct val="90000"/>
              </a:lnSpc>
              <a:defRPr sz="2000"/>
            </a:lvl3pPr>
            <a:lvl4pPr>
              <a:lnSpc>
                <a:spcPct val="90000"/>
              </a:lnSpc>
              <a:defRPr sz="2000"/>
            </a:lvl4pPr>
            <a:lvl5pPr>
              <a:lnSpc>
                <a:spcPct val="90000"/>
              </a:lnSpc>
              <a:defRPr sz="2000"/>
            </a:lvl5pPr>
          </a:lstStyle>
          <a:p>
            <a:pPr lvl="0"/>
            <a:r>
              <a:rPr lang="en-GB" err="1"/>
              <a:t>Tarkentava</a:t>
            </a:r>
            <a:r>
              <a:rPr lang="en-GB"/>
              <a:t> </a:t>
            </a:r>
            <a:r>
              <a:rPr lang="en-GB" err="1"/>
              <a:t>teksti</a:t>
            </a:r>
            <a:r>
              <a:rPr lang="en-GB"/>
              <a:t>.</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3412710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3 palstaa">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82CEE22-12CB-F1A4-49B8-DF45A93D1422}"/>
              </a:ext>
            </a:extLst>
          </p:cNvPr>
          <p:cNvSpPr>
            <a:spLocks noGrp="1"/>
          </p:cNvSpPr>
          <p:nvPr>
            <p:ph type="pic" sz="quarter" idx="14"/>
          </p:nvPr>
        </p:nvSpPr>
        <p:spPr>
          <a:xfrm>
            <a:off x="0" y="0"/>
            <a:ext cx="12192000" cy="3429000"/>
          </a:xfrm>
          <a:ln>
            <a:noFill/>
          </a:ln>
        </p:spPr>
        <p:txBody>
          <a:bodyPr/>
          <a:lstStyle/>
          <a:p>
            <a:r>
              <a:rPr lang="fi-FI"/>
              <a:t>Lisää kuva napsauttamalla kuvaketta</a:t>
            </a:r>
            <a:endParaRPr lang="en-FI"/>
          </a:p>
        </p:txBody>
      </p:sp>
      <p:pic>
        <p:nvPicPr>
          <p:cNvPr id="6" name="Picture 5">
            <a:extLst>
              <a:ext uri="{FF2B5EF4-FFF2-40B4-BE49-F238E27FC236}">
                <a16:creationId xmlns:a16="http://schemas.microsoft.com/office/drawing/2014/main" id="{9A02099A-9F89-27B5-FCB5-F57F4BD236D2}"/>
              </a:ext>
            </a:extLst>
          </p:cNvPr>
          <p:cNvPicPr>
            <a:picLocks noChangeAspect="1"/>
          </p:cNvPicPr>
          <p:nvPr userDrawn="1"/>
        </p:nvPicPr>
        <p:blipFill>
          <a:blip r:embed="rId2"/>
          <a:stretch>
            <a:fillRect/>
          </a:stretch>
        </p:blipFill>
        <p:spPr>
          <a:xfrm>
            <a:off x="10032764" y="3660520"/>
            <a:ext cx="1929686" cy="1047909"/>
          </a:xfrm>
          <a:prstGeom prst="rect">
            <a:avLst/>
          </a:prstGeom>
        </p:spPr>
      </p:pic>
      <p:sp>
        <p:nvSpPr>
          <p:cNvPr id="4" name="Title 24">
            <a:extLst>
              <a:ext uri="{FF2B5EF4-FFF2-40B4-BE49-F238E27FC236}">
                <a16:creationId xmlns:a16="http://schemas.microsoft.com/office/drawing/2014/main" id="{6130EDB5-D3AB-670C-85E1-5DF66234E42C}"/>
              </a:ext>
            </a:extLst>
          </p:cNvPr>
          <p:cNvSpPr>
            <a:spLocks noGrp="1"/>
          </p:cNvSpPr>
          <p:nvPr>
            <p:ph type="title" hasCustomPrompt="1"/>
          </p:nvPr>
        </p:nvSpPr>
        <p:spPr>
          <a:xfrm>
            <a:off x="332894" y="3720661"/>
            <a:ext cx="9699870" cy="809668"/>
          </a:xfrm>
        </p:spPr>
        <p:txBody>
          <a:bodyPr>
            <a:noAutofit/>
          </a:bodyPr>
          <a:lstStyle>
            <a:lvl1pPr>
              <a:defRPr sz="3800" b="1" i="0">
                <a:latin typeface="+mj-lt"/>
                <a:ea typeface="Source Sans Pro Semibold" panose="020B0503030403020204" pitchFamily="34" charset="0"/>
              </a:defRPr>
            </a:lvl1pPr>
          </a:lstStyle>
          <a:p>
            <a:r>
              <a:rPr lang="en-GB"/>
              <a:t>HSY </a:t>
            </a:r>
            <a:r>
              <a:rPr lang="en-GB" err="1"/>
              <a:t>otsikko</a:t>
            </a:r>
            <a:r>
              <a:rPr lang="en-GB"/>
              <a:t> </a:t>
            </a:r>
            <a:r>
              <a:rPr lang="en-GB" err="1"/>
              <a:t>tähän</a:t>
            </a:r>
            <a:endParaRPr lang="en-FI"/>
          </a:p>
        </p:txBody>
      </p:sp>
      <p:sp>
        <p:nvSpPr>
          <p:cNvPr id="5" name="Content Placeholder 3">
            <a:extLst>
              <a:ext uri="{FF2B5EF4-FFF2-40B4-BE49-F238E27FC236}">
                <a16:creationId xmlns:a16="http://schemas.microsoft.com/office/drawing/2014/main" id="{D1CA9EF2-C86F-42F1-9568-3EB2454C519D}"/>
              </a:ext>
            </a:extLst>
          </p:cNvPr>
          <p:cNvSpPr>
            <a:spLocks noGrp="1"/>
          </p:cNvSpPr>
          <p:nvPr>
            <p:ph sz="half" idx="2" hasCustomPrompt="1"/>
          </p:nvPr>
        </p:nvSpPr>
        <p:spPr>
          <a:xfrm>
            <a:off x="376820" y="4360598"/>
            <a:ext cx="9655944" cy="649927"/>
          </a:xfrm>
        </p:spPr>
        <p:txBody>
          <a:bodyPr anchor="t">
            <a:noAutofit/>
          </a:bodyPr>
          <a:lstStyle>
            <a:lvl1pPr>
              <a:lnSpc>
                <a:spcPct val="90000"/>
              </a:lnSpc>
              <a:defRPr sz="2000">
                <a:solidFill>
                  <a:schemeClr val="tx1"/>
                </a:solidFill>
              </a:defRPr>
            </a:lvl1pPr>
            <a:lvl2pPr>
              <a:lnSpc>
                <a:spcPct val="90000"/>
              </a:lnSpc>
              <a:defRPr sz="20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2000">
                <a:solidFill>
                  <a:schemeClr val="tx1">
                    <a:lumMod val="65000"/>
                    <a:lumOff val="35000"/>
                  </a:schemeClr>
                </a:solidFill>
              </a:defRPr>
            </a:lvl4pPr>
            <a:lvl5pPr>
              <a:lnSpc>
                <a:spcPct val="90000"/>
              </a:lnSpc>
              <a:defRPr sz="2000">
                <a:solidFill>
                  <a:schemeClr val="tx1">
                    <a:lumMod val="65000"/>
                    <a:lumOff val="35000"/>
                  </a:schemeClr>
                </a:solidFill>
              </a:defRPr>
            </a:lvl5pPr>
          </a:lstStyle>
          <a:p>
            <a:pPr lvl="0"/>
            <a:r>
              <a:rPr lang="fi-FI"/>
              <a:t>Esityksen päiväys, nettiosoite </a:t>
            </a:r>
            <a:r>
              <a:rPr lang="fi-FI" err="1"/>
              <a:t>tmv</a:t>
            </a:r>
            <a:r>
              <a:rPr lang="fi-FI"/>
              <a:t>. tieto</a:t>
            </a:r>
            <a:endParaRPr lang="en-GB"/>
          </a:p>
        </p:txBody>
      </p:sp>
      <p:sp>
        <p:nvSpPr>
          <p:cNvPr id="7" name="Content Placeholder 3">
            <a:extLst>
              <a:ext uri="{FF2B5EF4-FFF2-40B4-BE49-F238E27FC236}">
                <a16:creationId xmlns:a16="http://schemas.microsoft.com/office/drawing/2014/main" id="{E67AA70C-769E-E6DB-B8F8-D0008956CB71}"/>
              </a:ext>
            </a:extLst>
          </p:cNvPr>
          <p:cNvSpPr>
            <a:spLocks noGrp="1"/>
          </p:cNvSpPr>
          <p:nvPr>
            <p:ph sz="half" idx="15" hasCustomPrompt="1"/>
          </p:nvPr>
        </p:nvSpPr>
        <p:spPr>
          <a:xfrm>
            <a:off x="351183"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8" name="Content Placeholder 3">
            <a:extLst>
              <a:ext uri="{FF2B5EF4-FFF2-40B4-BE49-F238E27FC236}">
                <a16:creationId xmlns:a16="http://schemas.microsoft.com/office/drawing/2014/main" id="{6A0C2D66-E4C5-B53B-6622-00BC5F077CE5}"/>
              </a:ext>
            </a:extLst>
          </p:cNvPr>
          <p:cNvSpPr>
            <a:spLocks noGrp="1"/>
          </p:cNvSpPr>
          <p:nvPr>
            <p:ph sz="half" idx="10" hasCustomPrompt="1"/>
          </p:nvPr>
        </p:nvSpPr>
        <p:spPr>
          <a:xfrm>
            <a:off x="359275"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2" name="Content Placeholder 3">
            <a:extLst>
              <a:ext uri="{FF2B5EF4-FFF2-40B4-BE49-F238E27FC236}">
                <a16:creationId xmlns:a16="http://schemas.microsoft.com/office/drawing/2014/main" id="{86C157A0-A52B-F01C-B9A1-F78C7550FFC9}"/>
              </a:ext>
            </a:extLst>
          </p:cNvPr>
          <p:cNvSpPr>
            <a:spLocks noGrp="1"/>
          </p:cNvSpPr>
          <p:nvPr>
            <p:ph sz="half" idx="20" hasCustomPrompt="1"/>
          </p:nvPr>
        </p:nvSpPr>
        <p:spPr>
          <a:xfrm>
            <a:off x="4171154"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10" name="Content Placeholder 3">
            <a:extLst>
              <a:ext uri="{FF2B5EF4-FFF2-40B4-BE49-F238E27FC236}">
                <a16:creationId xmlns:a16="http://schemas.microsoft.com/office/drawing/2014/main" id="{EB2FD37D-0CF1-6D49-BA0F-3D3036155069}"/>
              </a:ext>
            </a:extLst>
          </p:cNvPr>
          <p:cNvSpPr>
            <a:spLocks noGrp="1"/>
          </p:cNvSpPr>
          <p:nvPr>
            <p:ph sz="half" idx="18" hasCustomPrompt="1"/>
          </p:nvPr>
        </p:nvSpPr>
        <p:spPr>
          <a:xfrm>
            <a:off x="4187791"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13" name="Content Placeholder 3">
            <a:extLst>
              <a:ext uri="{FF2B5EF4-FFF2-40B4-BE49-F238E27FC236}">
                <a16:creationId xmlns:a16="http://schemas.microsoft.com/office/drawing/2014/main" id="{2D5325FA-8C04-5567-5D54-DE704893CCD8}"/>
              </a:ext>
            </a:extLst>
          </p:cNvPr>
          <p:cNvSpPr>
            <a:spLocks noGrp="1"/>
          </p:cNvSpPr>
          <p:nvPr>
            <p:ph sz="half" idx="21" hasCustomPrompt="1"/>
          </p:nvPr>
        </p:nvSpPr>
        <p:spPr>
          <a:xfrm>
            <a:off x="7991124" y="5041355"/>
            <a:ext cx="3323511" cy="391948"/>
          </a:xfrm>
        </p:spPr>
        <p:txBody>
          <a:bodyPr anchor="t">
            <a:noAutofit/>
          </a:bodyPr>
          <a:lstStyle>
            <a:lvl1pPr marL="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1pPr>
            <a:lvl2pPr marL="4572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2pPr>
            <a:lvl3pPr marL="9144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3pPr>
            <a:lvl4pPr marL="13716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4pPr>
            <a:lvl5pPr marL="1828800" indent="0">
              <a:lnSpc>
                <a:spcPct val="90000"/>
              </a:lnSpc>
              <a:buFont typeface="Arial" panose="020B0604020202020204" pitchFamily="34" charset="0"/>
              <a:buNone/>
              <a:defRPr sz="2000" b="1" i="0">
                <a:latin typeface="Source Sans Pro Semibold" panose="020B0503030403020204" pitchFamily="34" charset="0"/>
                <a:ea typeface="Source Sans Pro Semibold" panose="020B0503030403020204" pitchFamily="34" charset="0"/>
              </a:defRPr>
            </a:lvl5pPr>
          </a:lstStyle>
          <a:p>
            <a:pPr lvl="0"/>
            <a:r>
              <a:rPr lang="en-GB" err="1"/>
              <a:t>Otsikko</a:t>
            </a:r>
            <a:endParaRPr lang="en-FI"/>
          </a:p>
        </p:txBody>
      </p:sp>
      <p:sp>
        <p:nvSpPr>
          <p:cNvPr id="11" name="Content Placeholder 3">
            <a:extLst>
              <a:ext uri="{FF2B5EF4-FFF2-40B4-BE49-F238E27FC236}">
                <a16:creationId xmlns:a16="http://schemas.microsoft.com/office/drawing/2014/main" id="{3BDB63FE-EBE3-D34B-D90D-AC24A292FB5D}"/>
              </a:ext>
            </a:extLst>
          </p:cNvPr>
          <p:cNvSpPr>
            <a:spLocks noGrp="1"/>
          </p:cNvSpPr>
          <p:nvPr>
            <p:ph sz="half" idx="19" hasCustomPrompt="1"/>
          </p:nvPr>
        </p:nvSpPr>
        <p:spPr>
          <a:xfrm>
            <a:off x="8016307" y="5473765"/>
            <a:ext cx="3323510" cy="910853"/>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Tree>
    <p:extLst>
      <p:ext uri="{BB962C8B-B14F-4D97-AF65-F5344CB8AC3E}">
        <p14:creationId xmlns:p14="http://schemas.microsoft.com/office/powerpoint/2010/main" val="21120271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inen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2"/>
            <a:ext cx="12192000" cy="3415205"/>
          </a:xfrm>
          <a:prstGeom prst="rect">
            <a:avLst/>
          </a:prstGeom>
          <a:solidFill>
            <a:srgbClr val="D7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383748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ltainen kolme palsta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A91CC6-DF8C-7985-234D-9908D6F6A3DD}"/>
              </a:ext>
            </a:extLst>
          </p:cNvPr>
          <p:cNvSpPr/>
          <p:nvPr userDrawn="1"/>
        </p:nvSpPr>
        <p:spPr>
          <a:xfrm>
            <a:off x="0" y="13795"/>
            <a:ext cx="12192000" cy="3415205"/>
          </a:xfrm>
          <a:prstGeom prst="rect">
            <a:avLst/>
          </a:prstGeom>
          <a:solidFill>
            <a:srgbClr val="FFF6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FI" sz="7200"/>
          </a:p>
        </p:txBody>
      </p:sp>
      <p:sp>
        <p:nvSpPr>
          <p:cNvPr id="6" name="Title 24">
            <a:extLst>
              <a:ext uri="{FF2B5EF4-FFF2-40B4-BE49-F238E27FC236}">
                <a16:creationId xmlns:a16="http://schemas.microsoft.com/office/drawing/2014/main" id="{E90B1D43-0FA1-492A-F76E-7622C1E2CE37}"/>
              </a:ext>
            </a:extLst>
          </p:cNvPr>
          <p:cNvSpPr>
            <a:spLocks noGrp="1"/>
          </p:cNvSpPr>
          <p:nvPr>
            <p:ph type="title" hasCustomPrompt="1"/>
          </p:nvPr>
        </p:nvSpPr>
        <p:spPr>
          <a:xfrm>
            <a:off x="351184" y="539859"/>
            <a:ext cx="9681582" cy="809668"/>
          </a:xfrm>
        </p:spPr>
        <p:txBody>
          <a:bodyPr>
            <a:noAutofit/>
          </a:bodyPr>
          <a:lstStyle/>
          <a:p>
            <a:r>
              <a:rPr lang="en-GB"/>
              <a:t>HSY </a:t>
            </a:r>
            <a:r>
              <a:rPr lang="en-GB" err="1"/>
              <a:t>otsikko</a:t>
            </a:r>
            <a:r>
              <a:rPr lang="en-GB"/>
              <a:t> </a:t>
            </a:r>
            <a:r>
              <a:rPr lang="en-GB" err="1"/>
              <a:t>tähän</a:t>
            </a:r>
            <a:endParaRPr lang="en-FI"/>
          </a:p>
        </p:txBody>
      </p:sp>
      <p:sp>
        <p:nvSpPr>
          <p:cNvPr id="9" name="Content Placeholder 3">
            <a:extLst>
              <a:ext uri="{FF2B5EF4-FFF2-40B4-BE49-F238E27FC236}">
                <a16:creationId xmlns:a16="http://schemas.microsoft.com/office/drawing/2014/main" id="{DBE15998-D2E6-E680-CFA6-EA3368E34850}"/>
              </a:ext>
            </a:extLst>
          </p:cNvPr>
          <p:cNvSpPr>
            <a:spLocks noGrp="1"/>
          </p:cNvSpPr>
          <p:nvPr>
            <p:ph sz="half" idx="14" hasCustomPrompt="1"/>
          </p:nvPr>
        </p:nvSpPr>
        <p:spPr>
          <a:xfrm>
            <a:off x="351180" y="1949600"/>
            <a:ext cx="9681581" cy="1169615"/>
          </a:xfrm>
        </p:spPr>
        <p:txBody>
          <a:bodyPr anchor="t">
            <a:noAutofit/>
          </a:bodyPr>
          <a:lstStyle>
            <a:lvl1pPr marL="0" indent="0">
              <a:lnSpc>
                <a:spcPct val="100000"/>
              </a:lnSpc>
              <a:buFont typeface="Arial" panose="020B0604020202020204" pitchFamily="34" charset="0"/>
              <a:buNone/>
              <a:defRPr sz="2000"/>
            </a:lvl1pPr>
            <a:lvl2pPr marL="457200" indent="0">
              <a:lnSpc>
                <a:spcPct val="100000"/>
              </a:lnSpc>
              <a:buFont typeface="Arial" panose="020B0604020202020204" pitchFamily="34" charset="0"/>
              <a:buNone/>
              <a:defRPr sz="2000"/>
            </a:lvl2pPr>
            <a:lvl3pPr marL="914400" indent="0">
              <a:lnSpc>
                <a:spcPct val="100000"/>
              </a:lnSpc>
              <a:buFont typeface="Arial" panose="020B0604020202020204" pitchFamily="34" charset="0"/>
              <a:buNone/>
              <a:defRPr sz="2000"/>
            </a:lvl3pPr>
            <a:lvl4pPr marL="1371600" indent="0">
              <a:lnSpc>
                <a:spcPct val="100000"/>
              </a:lnSpc>
              <a:buFont typeface="Arial" panose="020B0604020202020204" pitchFamily="34" charset="0"/>
              <a:buNone/>
              <a:defRPr sz="2000"/>
            </a:lvl4pPr>
            <a:lvl5pPr marL="1828800" indent="0">
              <a:lnSpc>
                <a:spcPct val="100000"/>
              </a:lnSpc>
              <a:buFont typeface="Arial" panose="020B0604020202020204" pitchFamily="34" charset="0"/>
              <a:buNone/>
              <a:defRPr sz="20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err="1"/>
              <a:t>Ingressi</a:t>
            </a:r>
            <a:endParaRPr lang="en-FI"/>
          </a:p>
        </p:txBody>
      </p:sp>
      <p:sp>
        <p:nvSpPr>
          <p:cNvPr id="12" name="Content Placeholder 3">
            <a:extLst>
              <a:ext uri="{FF2B5EF4-FFF2-40B4-BE49-F238E27FC236}">
                <a16:creationId xmlns:a16="http://schemas.microsoft.com/office/drawing/2014/main" id="{A98D6F7D-1F01-A1AB-127C-FC48FA91176D}"/>
              </a:ext>
            </a:extLst>
          </p:cNvPr>
          <p:cNvSpPr>
            <a:spLocks noGrp="1"/>
          </p:cNvSpPr>
          <p:nvPr>
            <p:ph sz="half" idx="15" hasCustomPrompt="1"/>
          </p:nvPr>
        </p:nvSpPr>
        <p:spPr>
          <a:xfrm>
            <a:off x="351183"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8" name="Content Placeholder 3">
            <a:extLst>
              <a:ext uri="{FF2B5EF4-FFF2-40B4-BE49-F238E27FC236}">
                <a16:creationId xmlns:a16="http://schemas.microsoft.com/office/drawing/2014/main" id="{212BF07A-2026-95A1-5D30-7579CB18F07A}"/>
              </a:ext>
            </a:extLst>
          </p:cNvPr>
          <p:cNvSpPr>
            <a:spLocks noGrp="1"/>
          </p:cNvSpPr>
          <p:nvPr>
            <p:ph sz="half" idx="10" hasCustomPrompt="1"/>
          </p:nvPr>
        </p:nvSpPr>
        <p:spPr>
          <a:xfrm>
            <a:off x="351183"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3" name="Content Placeholder 3">
            <a:extLst>
              <a:ext uri="{FF2B5EF4-FFF2-40B4-BE49-F238E27FC236}">
                <a16:creationId xmlns:a16="http://schemas.microsoft.com/office/drawing/2014/main" id="{E5E3D384-DE38-4086-6425-13C9218DABE0}"/>
              </a:ext>
            </a:extLst>
          </p:cNvPr>
          <p:cNvSpPr>
            <a:spLocks noGrp="1"/>
          </p:cNvSpPr>
          <p:nvPr>
            <p:ph sz="half" idx="20" hasCustomPrompt="1"/>
          </p:nvPr>
        </p:nvSpPr>
        <p:spPr>
          <a:xfrm>
            <a:off x="417115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19" name="Content Placeholder 3">
            <a:extLst>
              <a:ext uri="{FF2B5EF4-FFF2-40B4-BE49-F238E27FC236}">
                <a16:creationId xmlns:a16="http://schemas.microsoft.com/office/drawing/2014/main" id="{59671972-3FFC-E610-8D63-7876D3E03C75}"/>
              </a:ext>
            </a:extLst>
          </p:cNvPr>
          <p:cNvSpPr>
            <a:spLocks noGrp="1"/>
          </p:cNvSpPr>
          <p:nvPr>
            <p:ph sz="half" idx="18" hasCustomPrompt="1"/>
          </p:nvPr>
        </p:nvSpPr>
        <p:spPr>
          <a:xfrm>
            <a:off x="4179699"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sp>
        <p:nvSpPr>
          <p:cNvPr id="34" name="Content Placeholder 3">
            <a:extLst>
              <a:ext uri="{FF2B5EF4-FFF2-40B4-BE49-F238E27FC236}">
                <a16:creationId xmlns:a16="http://schemas.microsoft.com/office/drawing/2014/main" id="{DDF4EC69-E972-2758-D6ED-000D048AABDE}"/>
              </a:ext>
            </a:extLst>
          </p:cNvPr>
          <p:cNvSpPr>
            <a:spLocks noGrp="1"/>
          </p:cNvSpPr>
          <p:nvPr>
            <p:ph sz="half" idx="21" hasCustomPrompt="1"/>
          </p:nvPr>
        </p:nvSpPr>
        <p:spPr>
          <a:xfrm>
            <a:off x="7991124" y="4031860"/>
            <a:ext cx="3323511" cy="391948"/>
          </a:xfrm>
        </p:spPr>
        <p:txBody>
          <a:bodyPr anchor="t">
            <a:noAutofit/>
          </a:bodyPr>
          <a:lstStyle>
            <a:lvl1pPr marL="0" indent="0">
              <a:lnSpc>
                <a:spcPct val="90000"/>
              </a:lnSpc>
              <a:buFont typeface="Arial" panose="020B0604020202020204" pitchFamily="34" charset="0"/>
              <a:buNone/>
              <a:defRPr sz="2400" b="1" i="0">
                <a:latin typeface="+mj-lt"/>
                <a:ea typeface="Source Sans Pro Semibold" panose="020B0503030403020204" pitchFamily="34" charset="0"/>
              </a:defRPr>
            </a:lvl1pPr>
            <a:lvl2pPr marL="457200" indent="0">
              <a:lnSpc>
                <a:spcPct val="90000"/>
              </a:lnSpc>
              <a:buFont typeface="Arial" panose="020B0604020202020204" pitchFamily="34" charset="0"/>
              <a:buNone/>
              <a:defRPr sz="2400"/>
            </a:lvl2pPr>
            <a:lvl3pPr marL="914400" indent="0">
              <a:lnSpc>
                <a:spcPct val="90000"/>
              </a:lnSpc>
              <a:buFont typeface="Arial" panose="020B0604020202020204" pitchFamily="34" charset="0"/>
              <a:buNone/>
              <a:defRPr sz="2400"/>
            </a:lvl3pPr>
            <a:lvl4pPr marL="1371600" indent="0">
              <a:lnSpc>
                <a:spcPct val="90000"/>
              </a:lnSpc>
              <a:buFont typeface="Arial" panose="020B0604020202020204" pitchFamily="34" charset="0"/>
              <a:buNone/>
              <a:defRPr sz="2400"/>
            </a:lvl4pPr>
            <a:lvl5pPr marL="1828800" indent="0">
              <a:lnSpc>
                <a:spcPct val="90000"/>
              </a:lnSpc>
              <a:buFont typeface="Arial" panose="020B0604020202020204" pitchFamily="34" charset="0"/>
              <a:buNone/>
              <a:defRPr sz="2400"/>
            </a:lvl5pPr>
          </a:lstStyle>
          <a:p>
            <a:pPr lvl="0"/>
            <a:r>
              <a:rPr lang="en-GB" err="1"/>
              <a:t>Otsikko</a:t>
            </a:r>
            <a:r>
              <a:rPr lang="en-GB"/>
              <a:t> / </a:t>
            </a:r>
            <a:r>
              <a:rPr lang="en-GB" err="1"/>
              <a:t>nro</a:t>
            </a:r>
            <a:endParaRPr lang="en-FI"/>
          </a:p>
        </p:txBody>
      </p:sp>
      <p:sp>
        <p:nvSpPr>
          <p:cNvPr id="20" name="Content Placeholder 3">
            <a:extLst>
              <a:ext uri="{FF2B5EF4-FFF2-40B4-BE49-F238E27FC236}">
                <a16:creationId xmlns:a16="http://schemas.microsoft.com/office/drawing/2014/main" id="{D3B9557B-7122-ED20-45C9-399E170F4008}"/>
              </a:ext>
            </a:extLst>
          </p:cNvPr>
          <p:cNvSpPr>
            <a:spLocks noGrp="1"/>
          </p:cNvSpPr>
          <p:nvPr>
            <p:ph sz="half" idx="19" hasCustomPrompt="1"/>
          </p:nvPr>
        </p:nvSpPr>
        <p:spPr>
          <a:xfrm>
            <a:off x="8008215" y="4492173"/>
            <a:ext cx="3323510" cy="1589518"/>
          </a:xfrm>
        </p:spPr>
        <p:txBody>
          <a:bodyPr anchor="t">
            <a:no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GB" err="1"/>
              <a:t>Kirjoita</a:t>
            </a:r>
            <a:r>
              <a:rPr lang="en-GB"/>
              <a:t> </a:t>
            </a:r>
            <a:r>
              <a:rPr lang="en-GB" err="1"/>
              <a:t>teksti</a:t>
            </a:r>
            <a:r>
              <a:rPr lang="en-GB"/>
              <a:t>.</a:t>
            </a:r>
            <a:endParaRPr lang="en-FI"/>
          </a:p>
        </p:txBody>
      </p:sp>
      <p:pic>
        <p:nvPicPr>
          <p:cNvPr id="7" name="Picture 6">
            <a:extLst>
              <a:ext uri="{FF2B5EF4-FFF2-40B4-BE49-F238E27FC236}">
                <a16:creationId xmlns:a16="http://schemas.microsoft.com/office/drawing/2014/main" id="{C82B240B-22FA-1275-A175-86CD09372833}"/>
              </a:ext>
            </a:extLst>
          </p:cNvPr>
          <p:cNvPicPr>
            <a:picLocks noChangeAspect="1"/>
          </p:cNvPicPr>
          <p:nvPr userDrawn="1"/>
        </p:nvPicPr>
        <p:blipFill>
          <a:blip r:embed="rId2"/>
          <a:stretch>
            <a:fillRect/>
          </a:stretch>
        </p:blipFill>
        <p:spPr>
          <a:xfrm>
            <a:off x="10032766" y="420740"/>
            <a:ext cx="1710331" cy="928789"/>
          </a:xfrm>
          <a:prstGeom prst="rect">
            <a:avLst/>
          </a:prstGeom>
        </p:spPr>
      </p:pic>
    </p:spTree>
    <p:extLst>
      <p:ext uri="{BB962C8B-B14F-4D97-AF65-F5344CB8AC3E}">
        <p14:creationId xmlns:p14="http://schemas.microsoft.com/office/powerpoint/2010/main" val="178643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38FCA-5B70-2910-2969-CAEAEB9B8146}"/>
              </a:ext>
            </a:extLst>
          </p:cNvPr>
          <p:cNvSpPr>
            <a:spLocks noGrp="1"/>
          </p:cNvSpPr>
          <p:nvPr>
            <p:ph type="title"/>
          </p:nvPr>
        </p:nvSpPr>
        <p:spPr>
          <a:xfrm>
            <a:off x="351182" y="599681"/>
            <a:ext cx="10313969" cy="809668"/>
          </a:xfrm>
          <a:prstGeom prst="rect">
            <a:avLst/>
          </a:prstGeom>
        </p:spPr>
        <p:txBody>
          <a:bodyPr vert="horz" lIns="91440" tIns="45720" rIns="91440" bIns="4572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3" name="Text Placeholder 2">
            <a:extLst>
              <a:ext uri="{FF2B5EF4-FFF2-40B4-BE49-F238E27FC236}">
                <a16:creationId xmlns:a16="http://schemas.microsoft.com/office/drawing/2014/main" id="{C74D3F86-01FD-F07D-50EA-EDD0C9F26D96}"/>
              </a:ext>
            </a:extLst>
          </p:cNvPr>
          <p:cNvSpPr>
            <a:spLocks noGrp="1"/>
          </p:cNvSpPr>
          <p:nvPr>
            <p:ph type="body" idx="1"/>
          </p:nvPr>
        </p:nvSpPr>
        <p:spPr>
          <a:xfrm>
            <a:off x="351182" y="1825625"/>
            <a:ext cx="10893992" cy="4351338"/>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pic>
        <p:nvPicPr>
          <p:cNvPr id="9" name="Picture 8">
            <a:extLst>
              <a:ext uri="{FF2B5EF4-FFF2-40B4-BE49-F238E27FC236}">
                <a16:creationId xmlns:a16="http://schemas.microsoft.com/office/drawing/2014/main" id="{786E443A-1AEA-B25A-2A31-780F358267C5}"/>
              </a:ext>
            </a:extLst>
          </p:cNvPr>
          <p:cNvPicPr>
            <a:picLocks noChangeAspect="1"/>
          </p:cNvPicPr>
          <p:nvPr userDrawn="1"/>
        </p:nvPicPr>
        <p:blipFill>
          <a:blip r:embed="rId48"/>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983384962"/>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3" r:id="rId3"/>
    <p:sldLayoutId id="2147483698" r:id="rId4"/>
    <p:sldLayoutId id="2147483699" r:id="rId5"/>
    <p:sldLayoutId id="2147483662" r:id="rId6"/>
    <p:sldLayoutId id="2147483668" r:id="rId7"/>
    <p:sldLayoutId id="2147483664" r:id="rId8"/>
    <p:sldLayoutId id="2147483690" r:id="rId9"/>
    <p:sldLayoutId id="2147483691" r:id="rId10"/>
    <p:sldLayoutId id="2147483661" r:id="rId11"/>
    <p:sldLayoutId id="2147483677" r:id="rId12"/>
    <p:sldLayoutId id="2147483665" r:id="rId13"/>
    <p:sldLayoutId id="2147483669" r:id="rId14"/>
    <p:sldLayoutId id="2147483663" r:id="rId15"/>
    <p:sldLayoutId id="2147483692" r:id="rId16"/>
    <p:sldLayoutId id="2147483693" r:id="rId17"/>
    <p:sldLayoutId id="2147483685" r:id="rId18"/>
    <p:sldLayoutId id="2147483689" r:id="rId19"/>
    <p:sldLayoutId id="2147483680" r:id="rId20"/>
    <p:sldLayoutId id="2147483678" r:id="rId21"/>
    <p:sldLayoutId id="2147483673" r:id="rId22"/>
    <p:sldLayoutId id="2147483694" r:id="rId23"/>
    <p:sldLayoutId id="2147483695" r:id="rId24"/>
    <p:sldLayoutId id="2147483666" r:id="rId25"/>
    <p:sldLayoutId id="2147483707" r:id="rId26"/>
    <p:sldLayoutId id="2147483708" r:id="rId27"/>
    <p:sldLayoutId id="2147483697" r:id="rId28"/>
    <p:sldLayoutId id="2147483682" r:id="rId29"/>
    <p:sldLayoutId id="2147483679" r:id="rId30"/>
    <p:sldLayoutId id="2147483671" r:id="rId31"/>
    <p:sldLayoutId id="2147483702" r:id="rId32"/>
    <p:sldLayoutId id="2147483681" r:id="rId33"/>
    <p:sldLayoutId id="2147483670" r:id="rId34"/>
    <p:sldLayoutId id="2147483703" r:id="rId35"/>
    <p:sldLayoutId id="2147483705" r:id="rId36"/>
    <p:sldLayoutId id="2147483674" r:id="rId37"/>
    <p:sldLayoutId id="2147483672" r:id="rId38"/>
    <p:sldLayoutId id="2147483704" r:id="rId39"/>
    <p:sldLayoutId id="2147483706" r:id="rId40"/>
    <p:sldLayoutId id="2147483676" r:id="rId41"/>
    <p:sldLayoutId id="2147483700" r:id="rId42"/>
    <p:sldLayoutId id="2147483688" r:id="rId43"/>
    <p:sldLayoutId id="2147483701" r:id="rId44"/>
    <p:sldLayoutId id="2147483655" r:id="rId45"/>
    <p:sldLayoutId id="2147483687" r:id="rId46"/>
  </p:sldLayoutIdLst>
  <p:txStyles>
    <p:titleStyle>
      <a:lvl1pPr algn="l" defTabSz="914400" rtl="0" eaLnBrk="1" latinLnBrk="0" hangingPunct="1">
        <a:lnSpc>
          <a:spcPct val="100000"/>
        </a:lnSpc>
        <a:spcBef>
          <a:spcPct val="0"/>
        </a:spcBef>
        <a:buNone/>
        <a:defRPr sz="3300" b="1" i="0" kern="1200">
          <a:solidFill>
            <a:schemeClr val="tx1"/>
          </a:solidFill>
          <a:latin typeface="+mj-lt"/>
          <a:ea typeface="Source Sans Pro Semibold" panose="020B0503030403020204" pitchFamily="34" charset="0"/>
          <a:cs typeface="+mj-cs"/>
        </a:defRPr>
      </a:lvl1pPr>
    </p:titleStyle>
    <p:body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hyperlink" Target="https://julkaisu.hsy.fi/vesihuollon-ystavakirja.html" TargetMode="External"/><Relationship Id="rId5" Type="http://schemas.openxmlformats.org/officeDocument/2006/relationships/hyperlink" Target="https://response.questback.com/hsy/4vgxbsm56m" TargetMode="Externa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emf"/><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jpeg"/><Relationship Id="rId7"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1.emf"/><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chart" Target="../charts/chart1.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6.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1.emf"/><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hyperlink" Target="https://response.questback.com/hsy/palaut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https://www.vesi.fi/vesitieto/vastuullinen-vedenkaytto/" TargetMode="External"/><Relationship Id="rId5" Type="http://schemas.openxmlformats.org/officeDocument/2006/relationships/hyperlink" Target="https://www.vesi.fi/vesitieto/mista-hanavesi-tulee/" TargetMode="External"/><Relationship Id="rId4" Type="http://schemas.openxmlformats.org/officeDocument/2006/relationships/hyperlink" Target="https://vesihistoriikki.hsy.f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4">
            <a:extLst>
              <a:ext uri="{FF2B5EF4-FFF2-40B4-BE49-F238E27FC236}">
                <a16:creationId xmlns:a16="http://schemas.microsoft.com/office/drawing/2014/main" id="{F05ED801-EDBF-A1D4-D4F7-EC2CD62129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1430677"/>
          </a:xfrm>
          <a:prstGeom prst="rect">
            <a:avLst/>
          </a:prstGeom>
        </p:spPr>
      </p:pic>
      <p:sp>
        <p:nvSpPr>
          <p:cNvPr id="2" name="Otsikko 1">
            <a:extLst>
              <a:ext uri="{FF2B5EF4-FFF2-40B4-BE49-F238E27FC236}">
                <a16:creationId xmlns:a16="http://schemas.microsoft.com/office/drawing/2014/main" id="{E8C7EA01-2712-1374-A22C-8CAFF40FF53C}"/>
              </a:ext>
            </a:extLst>
          </p:cNvPr>
          <p:cNvSpPr>
            <a:spLocks noGrp="1"/>
          </p:cNvSpPr>
          <p:nvPr>
            <p:ph type="title"/>
          </p:nvPr>
        </p:nvSpPr>
        <p:spPr/>
        <p:txBody>
          <a:bodyPr/>
          <a:lstStyle/>
          <a:p>
            <a:r>
              <a:rPr lang="fi-FI" dirty="0"/>
              <a:t>Ohjeet opettajalle</a:t>
            </a:r>
          </a:p>
        </p:txBody>
      </p:sp>
      <p:pic>
        <p:nvPicPr>
          <p:cNvPr id="5" name="Picture 8" descr="HSY:n logo,">
            <a:extLst>
              <a:ext uri="{FF2B5EF4-FFF2-40B4-BE49-F238E27FC236}">
                <a16:creationId xmlns:a16="http://schemas.microsoft.com/office/drawing/2014/main" id="{AF856B05-812B-6DBF-992F-58C63E8A1785}"/>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8" name="Sisällön paikkamerkki 1">
            <a:extLst>
              <a:ext uri="{FF2B5EF4-FFF2-40B4-BE49-F238E27FC236}">
                <a16:creationId xmlns:a16="http://schemas.microsoft.com/office/drawing/2014/main" id="{775FD454-18FC-F74C-333D-02224700BFD4}"/>
              </a:ext>
            </a:extLst>
          </p:cNvPr>
          <p:cNvSpPr txBox="1">
            <a:spLocks/>
          </p:cNvSpPr>
          <p:nvPr/>
        </p:nvSpPr>
        <p:spPr>
          <a:xfrm>
            <a:off x="213698" y="1647976"/>
            <a:ext cx="11620769" cy="5273523"/>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Diaesitys koostuu kahdesta osasta:</a:t>
            </a:r>
          </a:p>
          <a:p>
            <a:pPr marL="457200" indent="-457200">
              <a:buAutoNum type="arabicPeriod"/>
            </a:pPr>
            <a:r>
              <a:rPr lang="fi-FI" b="1" dirty="0"/>
              <a:t>Vesiarjen kehitys </a:t>
            </a:r>
            <a:r>
              <a:rPr lang="fi-FI" dirty="0">
                <a:solidFill>
                  <a:schemeClr val="tx1"/>
                </a:solidFill>
              </a:rPr>
              <a:t>1860-luvulta nykypäivään (diat 2-27) n. 45 min</a:t>
            </a:r>
          </a:p>
          <a:p>
            <a:pPr marL="914400" lvl="1" indent="-457200">
              <a:buFont typeface="Arial" panose="020B0604020202020204" pitchFamily="34" charset="0"/>
              <a:buChar char="•"/>
            </a:pPr>
            <a:r>
              <a:rPr lang="fi-FI" dirty="0">
                <a:solidFill>
                  <a:schemeClr val="tx1"/>
                </a:solidFill>
              </a:rPr>
              <a:t>Sisältää tulostettavan tehtävämonisteen. Jaa moniste tunnin alussa. Oppilaat yhdistävät sanojen pisteet siinä järjestyksessä, kuin ne mainitaan esityksessä. Ratkaisu on dialla 27.</a:t>
            </a:r>
          </a:p>
          <a:p>
            <a:pPr marL="457200" indent="-457200">
              <a:buFont typeface="+mj-lt"/>
              <a:buAutoNum type="arabicPeriod"/>
            </a:pPr>
            <a:r>
              <a:rPr lang="fi-FI" b="1" dirty="0">
                <a:solidFill>
                  <a:schemeClr val="tx1"/>
                </a:solidFill>
              </a:rPr>
              <a:t>Veden käyttö nykyään </a:t>
            </a:r>
            <a:r>
              <a:rPr lang="fi-FI" dirty="0">
                <a:solidFill>
                  <a:schemeClr val="tx1"/>
                </a:solidFill>
              </a:rPr>
              <a:t>(diat 28-36) n. 20 min</a:t>
            </a:r>
          </a:p>
          <a:p>
            <a:endParaRPr lang="fi-FI" dirty="0">
              <a:solidFill>
                <a:schemeClr val="tx1"/>
              </a:solidFill>
            </a:endParaRPr>
          </a:p>
          <a:p>
            <a:pPr marL="342900" indent="-342900">
              <a:buFont typeface="Arial" panose="020B0604020202020204" pitchFamily="34" charset="0"/>
              <a:buChar char="•"/>
            </a:pPr>
            <a:r>
              <a:rPr lang="fi-FI" dirty="0"/>
              <a:t>Halutessasi voit käyttää vain osaa esityksestä. Keskeisimmät asiat lukevat dioissa. Jos haluat syventyä aiheeseen, diojen muistiinpanoissa on lisätietoja.</a:t>
            </a:r>
          </a:p>
          <a:p>
            <a:endParaRPr lang="fi-FI" dirty="0">
              <a:solidFill>
                <a:schemeClr val="tx1"/>
              </a:solidFill>
            </a:endParaRPr>
          </a:p>
          <a:p>
            <a:r>
              <a:rPr lang="fi-FI" b="1" dirty="0">
                <a:solidFill>
                  <a:schemeClr val="tx1"/>
                </a:solidFill>
              </a:rPr>
              <a:t>Tuntia voi täydentää</a:t>
            </a:r>
          </a:p>
          <a:p>
            <a:pPr marL="342900" indent="-342900">
              <a:buFont typeface="Arial" panose="020B0604020202020204" pitchFamily="34" charset="0"/>
              <a:buChar char="•"/>
            </a:pPr>
            <a:r>
              <a:rPr lang="fi-FI" dirty="0">
                <a:solidFill>
                  <a:schemeClr val="tx1"/>
                </a:solidFill>
                <a:hlinkClick r:id="rId5"/>
              </a:rPr>
              <a:t>Vesihuollon häiriötilannetta käsittelevällä tehtävällä</a:t>
            </a:r>
            <a:r>
              <a:rPr lang="fi-FI" dirty="0">
                <a:solidFill>
                  <a:schemeClr val="tx1"/>
                </a:solidFill>
              </a:rPr>
              <a:t>, n. 10 min, ks. diat 37-38.</a:t>
            </a:r>
          </a:p>
          <a:p>
            <a:pPr marL="342900" indent="-342900">
              <a:buFont typeface="Arial" panose="020B0604020202020204" pitchFamily="34" charset="0"/>
              <a:buChar char="•"/>
            </a:pPr>
            <a:r>
              <a:rPr lang="fi-FI" dirty="0">
                <a:solidFill>
                  <a:schemeClr val="tx1"/>
                </a:solidFill>
                <a:hlinkClick r:id="rId6"/>
              </a:rPr>
              <a:t>Ve­si­huol­lon työn­te­ki­jä­ta­ri­noilla </a:t>
            </a:r>
            <a:r>
              <a:rPr lang="fi-FI" dirty="0">
                <a:solidFill>
                  <a:schemeClr val="tx1"/>
                </a:solidFill>
              </a:rPr>
              <a:t>ja bingolla, n. 30 min</a:t>
            </a:r>
          </a:p>
          <a:p>
            <a:pPr lvl="1"/>
            <a:endParaRPr lang="fi-FI" dirty="0"/>
          </a:p>
        </p:txBody>
      </p:sp>
    </p:spTree>
    <p:extLst>
      <p:ext uri="{BB962C8B-B14F-4D97-AF65-F5344CB8AC3E}">
        <p14:creationId xmlns:p14="http://schemas.microsoft.com/office/powerpoint/2010/main" val="359441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72E2-9263-5566-F325-96FC35329CB5}"/>
            </a:ext>
          </a:extLst>
        </p:cNvPr>
        <p:cNvGrpSpPr/>
        <p:nvPr/>
      </p:nvGrpSpPr>
      <p:grpSpPr>
        <a:xfrm>
          <a:off x="0" y="0"/>
          <a:ext cx="0" cy="0"/>
          <a:chOff x="0" y="0"/>
          <a:chExt cx="0" cy="0"/>
        </a:xfrm>
      </p:grpSpPr>
      <p:pic>
        <p:nvPicPr>
          <p:cNvPr id="3" name="Sisällön paikkamerkki 4">
            <a:extLst>
              <a:ext uri="{FF2B5EF4-FFF2-40B4-BE49-F238E27FC236}">
                <a16:creationId xmlns:a16="http://schemas.microsoft.com/office/drawing/2014/main" id="{FEE7CE7D-CEFD-E4E8-8F28-45943A00B9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33CDE715-CBAD-B841-44A0-6FB29A323D08}"/>
              </a:ext>
            </a:extLst>
          </p:cNvPr>
          <p:cNvSpPr>
            <a:spLocks noGrp="1"/>
          </p:cNvSpPr>
          <p:nvPr>
            <p:ph type="title"/>
          </p:nvPr>
        </p:nvSpPr>
        <p:spPr>
          <a:xfrm>
            <a:off x="351184" y="548172"/>
            <a:ext cx="9722456" cy="809668"/>
          </a:xfrm>
        </p:spPr>
        <p:txBody>
          <a:bodyPr anchor="t">
            <a:normAutofit/>
          </a:bodyPr>
          <a:lstStyle/>
          <a:p>
            <a:r>
              <a:rPr lang="fi-FI"/>
              <a:t>Totta! ”</a:t>
            </a:r>
            <a:r>
              <a:rPr lang="fi-FI" err="1"/>
              <a:t>Waroitus</a:t>
            </a:r>
            <a:r>
              <a:rPr lang="fi-FI"/>
              <a:t>: vesi on </a:t>
            </a:r>
            <a:r>
              <a:rPr lang="fi-FI" err="1"/>
              <a:t>terweydelle</a:t>
            </a:r>
            <a:r>
              <a:rPr lang="fi-FI"/>
              <a:t> turmiollista”</a:t>
            </a:r>
          </a:p>
        </p:txBody>
      </p:sp>
      <p:pic>
        <p:nvPicPr>
          <p:cNvPr id="4" name="Picture 8">
            <a:extLst>
              <a:ext uri="{FF2B5EF4-FFF2-40B4-BE49-F238E27FC236}">
                <a16:creationId xmlns:a16="http://schemas.microsoft.com/office/drawing/2014/main" id="{2ADE9D59-E952-84FB-2544-F6A8DF0780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pic>
        <p:nvPicPr>
          <p:cNvPr id="5" name="Kuvan paikkamerkki 4" descr="Kaivo, jossa on varoituskyltti.">
            <a:extLst>
              <a:ext uri="{FF2B5EF4-FFF2-40B4-BE49-F238E27FC236}">
                <a16:creationId xmlns:a16="http://schemas.microsoft.com/office/drawing/2014/main" id="{30577CC6-B033-A140-05B4-65B15D27AD6E}"/>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l="-18512" r="-1"/>
          <a:stretch>
            <a:fillRect/>
          </a:stretch>
        </p:blipFill>
        <p:spPr>
          <a:xfrm>
            <a:off x="6442714" y="1420956"/>
            <a:ext cx="5749285" cy="5437044"/>
          </a:xfrm>
        </p:spPr>
      </p:pic>
      <p:pic>
        <p:nvPicPr>
          <p:cNvPr id="2" name="Kuvan paikkamerkki 4" descr="Lähikuva kaivossa olevasta kyltistä, jossa lukee: Varoitus: vesi on terveydelle turmiollista.">
            <a:extLst>
              <a:ext uri="{FF2B5EF4-FFF2-40B4-BE49-F238E27FC236}">
                <a16:creationId xmlns:a16="http://schemas.microsoft.com/office/drawing/2014/main" id="{9B171EEC-45B8-82BA-356A-51D2BFADECC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270855" y="1817584"/>
            <a:ext cx="4478432" cy="2368767"/>
          </a:xfrm>
          <a:prstGeom prst="rect">
            <a:avLst/>
          </a:prstGeom>
        </p:spPr>
      </p:pic>
      <p:sp>
        <p:nvSpPr>
          <p:cNvPr id="14" name="Tekstiruutu 13">
            <a:extLst>
              <a:ext uri="{FF2B5EF4-FFF2-40B4-BE49-F238E27FC236}">
                <a16:creationId xmlns:a16="http://schemas.microsoft.com/office/drawing/2014/main" id="{8864BB9C-1823-79B1-DA3A-238C911BAC2A}"/>
              </a:ext>
            </a:extLst>
          </p:cNvPr>
          <p:cNvSpPr txBox="1"/>
          <p:nvPr/>
        </p:nvSpPr>
        <p:spPr>
          <a:xfrm>
            <a:off x="146160" y="6371380"/>
            <a:ext cx="5909199" cy="369012"/>
          </a:xfrm>
          <a:prstGeom prst="rect">
            <a:avLst/>
          </a:prstGeom>
          <a:noFill/>
        </p:spPr>
        <p:txBody>
          <a:bodyPr wrap="square" rtlCol="0">
            <a:spAutoFit/>
          </a:bodyPr>
          <a:lstStyle/>
          <a:p>
            <a:r>
              <a:rPr lang="fi-FI"/>
              <a:t>Kuva: Helsingin kaupunginmuseo /  A.E. </a:t>
            </a:r>
            <a:r>
              <a:rPr lang="fi-FI" err="1"/>
              <a:t>Rosenbröijer</a:t>
            </a:r>
            <a:endParaRPr lang="fi-FI"/>
          </a:p>
        </p:txBody>
      </p:sp>
      <p:sp>
        <p:nvSpPr>
          <p:cNvPr id="23" name="Content Placeholder 2">
            <a:extLst>
              <a:ext uri="{FF2B5EF4-FFF2-40B4-BE49-F238E27FC236}">
                <a16:creationId xmlns:a16="http://schemas.microsoft.com/office/drawing/2014/main" id="{D8A76DEF-2AFB-77F7-51D8-483290F4322A}"/>
              </a:ext>
            </a:extLst>
          </p:cNvPr>
          <p:cNvSpPr>
            <a:spLocks noGrp="1"/>
          </p:cNvSpPr>
          <p:nvPr>
            <p:ph sz="half" idx="2"/>
          </p:nvPr>
        </p:nvSpPr>
        <p:spPr>
          <a:xfrm>
            <a:off x="830527" y="4429003"/>
            <a:ext cx="5367076" cy="1669245"/>
          </a:xfrm>
        </p:spPr>
        <p:txBody>
          <a:bodyPr anchor="t"/>
          <a:lstStyle/>
          <a:p>
            <a:pPr marL="342900" indent="-342900">
              <a:buFont typeface="Arial" panose="020B0604020202020204" pitchFamily="34" charset="0"/>
              <a:buChar char="•"/>
            </a:pPr>
            <a:r>
              <a:rPr lang="fi-FI" dirty="0"/>
              <a:t>Likavedet ja ulosteet saastuttavat kaivoja.</a:t>
            </a:r>
          </a:p>
          <a:p>
            <a:pPr marL="342900" indent="-342900">
              <a:buFont typeface="Arial" panose="020B0604020202020204" pitchFamily="34" charset="0"/>
              <a:buChar char="•"/>
            </a:pPr>
            <a:r>
              <a:rPr lang="fi-FI" dirty="0"/>
              <a:t>Saastuneet vedet ja huono hygienia aiheuttavat mm. koleraa ja lavantautia.</a:t>
            </a:r>
          </a:p>
          <a:p>
            <a:pPr marL="342900" indent="-342900">
              <a:buFont typeface="Arial" panose="020B0604020202020204" pitchFamily="34" charset="0"/>
              <a:buChar char="•"/>
            </a:pPr>
            <a:r>
              <a:rPr lang="fi-FI" dirty="0"/>
              <a:t>Tilanteeseen vaaditaan muutosta.</a:t>
            </a:r>
          </a:p>
        </p:txBody>
      </p:sp>
    </p:spTree>
    <p:extLst>
      <p:ext uri="{BB962C8B-B14F-4D97-AF65-F5344CB8AC3E}">
        <p14:creationId xmlns:p14="http://schemas.microsoft.com/office/powerpoint/2010/main" val="1941058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6E22-D3D0-16EB-0FE1-4F72017E08C7}"/>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DE0579A6-4369-AC1A-06B6-9ACF247DFE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B90F50C6-231D-D043-4118-184E22716111}"/>
              </a:ext>
            </a:extLst>
          </p:cNvPr>
          <p:cNvSpPr>
            <a:spLocks noGrp="1"/>
          </p:cNvSpPr>
          <p:nvPr>
            <p:ph type="ctrTitle"/>
          </p:nvPr>
        </p:nvSpPr>
        <p:spPr>
          <a:xfrm>
            <a:off x="1637496" y="1807531"/>
            <a:ext cx="9144000" cy="2387600"/>
          </a:xfrm>
        </p:spPr>
        <p:txBody>
          <a:bodyPr/>
          <a:lstStyle/>
          <a:p>
            <a:r>
              <a:rPr lang="fi-FI" dirty="0"/>
              <a:t>Totta vai tarua: Suomen ensimmäinen vesilaitos päätetään perustaa huonolaatuisen veden takia.</a:t>
            </a:r>
          </a:p>
        </p:txBody>
      </p:sp>
      <p:pic>
        <p:nvPicPr>
          <p:cNvPr id="16" name="Picture 8">
            <a:extLst>
              <a:ext uri="{FF2B5EF4-FFF2-40B4-BE49-F238E27FC236}">
                <a16:creationId xmlns:a16="http://schemas.microsoft.com/office/drawing/2014/main" id="{1492373E-DD1C-AB48-4A31-63A87D8602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3161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5ED3-3EAB-25E5-E1D6-B401C6729FAA}"/>
            </a:ext>
          </a:extLst>
        </p:cNvPr>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5D73E70-BBF7-6B71-141F-429B9ABC9DD0}"/>
              </a:ext>
            </a:extLst>
          </p:cNvPr>
          <p:cNvSpPr>
            <a:spLocks noGrp="1"/>
          </p:cNvSpPr>
          <p:nvPr>
            <p:ph sz="half" idx="2"/>
          </p:nvPr>
        </p:nvSpPr>
        <p:spPr>
          <a:xfrm>
            <a:off x="351184" y="953006"/>
            <a:ext cx="5528621" cy="5096920"/>
          </a:xfrm>
        </p:spPr>
        <p:txBody>
          <a:bodyPr anchor="t"/>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t>Kaupunkiin on saatava ensisijaisesti sammutusvettä. </a:t>
            </a:r>
            <a:r>
              <a:rPr lang="fi-FI" b="1" dirty="0"/>
              <a:t>Asukkaiden veden saantia mietitään sen ohella.</a:t>
            </a:r>
          </a:p>
          <a:p>
            <a:pPr marL="342900" indent="-342900">
              <a:buFont typeface="Arial" panose="020B0604020202020204" pitchFamily="34" charset="0"/>
              <a:buChar char="•"/>
            </a:pPr>
            <a:r>
              <a:rPr lang="fi-FI" dirty="0">
                <a:ea typeface="Source Sans Pro"/>
              </a:rPr>
              <a:t>Helsingin ja samalla koko Suomen ensimmäinen vesilaitos aukeaa 1.12.1876. </a:t>
            </a:r>
          </a:p>
          <a:p>
            <a:pPr marL="342900" indent="-342900">
              <a:buFont typeface="Arial" panose="020B0604020202020204" pitchFamily="34" charset="0"/>
              <a:buChar char="•"/>
            </a:pPr>
            <a:r>
              <a:rPr lang="fi-FI" dirty="0">
                <a:ea typeface="Source Sans Pro"/>
              </a:rPr>
              <a:t>Vesi kulkee kahteen </a:t>
            </a:r>
            <a:r>
              <a:rPr lang="fi-FI" b="1" dirty="0">
                <a:ea typeface="Source Sans Pro"/>
              </a:rPr>
              <a:t>vesipostiin</a:t>
            </a:r>
            <a:r>
              <a:rPr lang="fi-FI" dirty="0">
                <a:ea typeface="Source Sans Pro"/>
              </a:rPr>
              <a:t>, jotka sijaitsevat Helsingin keskustassa. </a:t>
            </a:r>
          </a:p>
          <a:p>
            <a:pPr marL="342900" indent="-342900">
              <a:buFont typeface="Arial" panose="020B0604020202020204" pitchFamily="34" charset="0"/>
              <a:buChar char="•"/>
            </a:pPr>
            <a:r>
              <a:rPr lang="fi-FI" dirty="0"/>
              <a:t>Vesijohto tuo vesiposteihin vettä suoraan Vantaanjoesta. Vettä ei vielä puhdisteta.</a:t>
            </a:r>
          </a:p>
          <a:p>
            <a:endParaRPr lang="fi-FI" dirty="0"/>
          </a:p>
          <a:p>
            <a:endParaRPr lang="fi-FI" dirty="0"/>
          </a:p>
          <a:p>
            <a:r>
              <a:rPr lang="fi-FI" dirty="0"/>
              <a:t>Maalaus: Magnus von Wright: Tulipalo Eteläisellä Makasiinikadulla. Helsingin kaupunginmuseo.</a:t>
            </a:r>
          </a:p>
          <a:p>
            <a:pPr marL="342900" indent="-342900">
              <a:buFont typeface="Arial" panose="020B0604020202020204" pitchFamily="34" charset="0"/>
              <a:buChar char="•"/>
            </a:pPr>
            <a:endParaRPr lang="fi-FI" b="1" dirty="0"/>
          </a:p>
        </p:txBody>
      </p:sp>
      <p:sp>
        <p:nvSpPr>
          <p:cNvPr id="11" name="Otsikko 10">
            <a:extLst>
              <a:ext uri="{FF2B5EF4-FFF2-40B4-BE49-F238E27FC236}">
                <a16:creationId xmlns:a16="http://schemas.microsoft.com/office/drawing/2014/main" id="{3E44B451-914C-9C31-5D35-DEF6400B51DD}"/>
              </a:ext>
            </a:extLst>
          </p:cNvPr>
          <p:cNvSpPr>
            <a:spLocks noGrp="1"/>
          </p:cNvSpPr>
          <p:nvPr>
            <p:ph type="title"/>
          </p:nvPr>
        </p:nvSpPr>
        <p:spPr>
          <a:xfrm>
            <a:off x="396904" y="548172"/>
            <a:ext cx="5744816" cy="809668"/>
          </a:xfrm>
        </p:spPr>
        <p:txBody>
          <a:bodyPr anchor="t">
            <a:normAutofit/>
          </a:bodyPr>
          <a:lstStyle/>
          <a:p>
            <a:r>
              <a:rPr lang="fi-FI"/>
              <a:t>Tarua!</a:t>
            </a:r>
          </a:p>
        </p:txBody>
      </p:sp>
      <p:pic>
        <p:nvPicPr>
          <p:cNvPr id="8" name="Kuvan paikkamerkki 7" descr="Kaupungissa on tulipalo.">
            <a:extLst>
              <a:ext uri="{FF2B5EF4-FFF2-40B4-BE49-F238E27FC236}">
                <a16:creationId xmlns:a16="http://schemas.microsoft.com/office/drawing/2014/main" id="{66C1C9A7-25B7-1211-DB77-AAF6872017D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Ryhmä 1">
            <a:extLst>
              <a:ext uri="{FF2B5EF4-FFF2-40B4-BE49-F238E27FC236}">
                <a16:creationId xmlns:a16="http://schemas.microsoft.com/office/drawing/2014/main" id="{E0970063-219C-8D11-E1E9-BAC9A4617D11}"/>
              </a:ext>
              <a:ext uri="{C183D7F6-B498-43B3-948B-1728B52AA6E4}">
                <adec:decorative xmlns:adec="http://schemas.microsoft.com/office/drawing/2017/decorative" val="1"/>
              </a:ext>
            </a:extLst>
          </p:cNvPr>
          <p:cNvGrpSpPr/>
          <p:nvPr/>
        </p:nvGrpSpPr>
        <p:grpSpPr>
          <a:xfrm>
            <a:off x="6327435" y="198214"/>
            <a:ext cx="1219200" cy="1205346"/>
            <a:chOff x="5737185" y="401762"/>
            <a:chExt cx="1219200" cy="1205346"/>
          </a:xfrm>
        </p:grpSpPr>
        <p:sp>
          <p:nvSpPr>
            <p:cNvPr id="4" name="Ellipsi 3">
              <a:extLst>
                <a:ext uri="{FF2B5EF4-FFF2-40B4-BE49-F238E27FC236}">
                  <a16:creationId xmlns:a16="http://schemas.microsoft.com/office/drawing/2014/main" id="{41E14F19-EF3A-B1D1-1E6C-101CF94798FC}"/>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7BD2E761-24E0-4077-58B4-3AD7C2066F35}"/>
                </a:ext>
              </a:extLst>
            </p:cNvPr>
            <p:cNvSpPr txBox="1"/>
            <p:nvPr/>
          </p:nvSpPr>
          <p:spPr>
            <a:xfrm>
              <a:off x="5906462" y="763944"/>
              <a:ext cx="1005461" cy="480981"/>
            </a:xfrm>
            <a:prstGeom prst="rect">
              <a:avLst/>
            </a:prstGeom>
            <a:noFill/>
            <a:ln>
              <a:noFill/>
            </a:ln>
          </p:spPr>
          <p:txBody>
            <a:bodyPr wrap="square" rtlCol="0">
              <a:spAutoFit/>
            </a:bodyPr>
            <a:lstStyle/>
            <a:p>
              <a:r>
                <a:rPr lang="fi-FI" sz="2500" b="1">
                  <a:solidFill>
                    <a:srgbClr val="474545"/>
                  </a:solidFill>
                </a:rPr>
                <a:t>1876</a:t>
              </a:r>
            </a:p>
          </p:txBody>
        </p:sp>
      </p:grpSp>
    </p:spTree>
    <p:extLst>
      <p:ext uri="{BB962C8B-B14F-4D97-AF65-F5344CB8AC3E}">
        <p14:creationId xmlns:p14="http://schemas.microsoft.com/office/powerpoint/2010/main" val="4054476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3C91-7000-2078-A6E0-3D6C7B5FB220}"/>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271F69E-8FE4-B95E-B50A-503FB987AFC8}"/>
              </a:ext>
            </a:extLst>
          </p:cNvPr>
          <p:cNvSpPr>
            <a:spLocks noGrp="1"/>
          </p:cNvSpPr>
          <p:nvPr>
            <p:ph type="title"/>
          </p:nvPr>
        </p:nvSpPr>
        <p:spPr>
          <a:xfrm>
            <a:off x="351184" y="548172"/>
            <a:ext cx="5744816" cy="1357840"/>
          </a:xfrm>
        </p:spPr>
        <p:txBody>
          <a:bodyPr anchor="t">
            <a:normAutofit fontScale="90000"/>
          </a:bodyPr>
          <a:lstStyle/>
          <a:p>
            <a:r>
              <a:rPr lang="fi-FI" dirty="0"/>
              <a:t>Suomen ensimmäinen vesitorni</a:t>
            </a:r>
            <a:br>
              <a:rPr lang="fi-FI" dirty="0"/>
            </a:br>
            <a:r>
              <a:rPr lang="fi-FI" dirty="0"/>
              <a:t>rakennetaan Linnanmäelle</a:t>
            </a:r>
          </a:p>
        </p:txBody>
      </p:sp>
      <p:sp>
        <p:nvSpPr>
          <p:cNvPr id="23" name="Content Placeholder 2">
            <a:extLst>
              <a:ext uri="{FF2B5EF4-FFF2-40B4-BE49-F238E27FC236}">
                <a16:creationId xmlns:a16="http://schemas.microsoft.com/office/drawing/2014/main" id="{AED64075-0637-72B5-9643-3BCC0A8C0DE0}"/>
              </a:ext>
            </a:extLst>
          </p:cNvPr>
          <p:cNvSpPr>
            <a:spLocks noGrp="1"/>
          </p:cNvSpPr>
          <p:nvPr>
            <p:ph sz="half" idx="2"/>
          </p:nvPr>
        </p:nvSpPr>
        <p:spPr>
          <a:xfrm>
            <a:off x="351184" y="2375141"/>
            <a:ext cx="5411663" cy="3355807"/>
          </a:xfrm>
        </p:spPr>
        <p:txBody>
          <a:bodyPr anchor="t"/>
          <a:lstStyle/>
          <a:p>
            <a:pPr marL="342900" indent="-342900">
              <a:buFont typeface="Arial" panose="020B0604020202020204" pitchFamily="34" charset="0"/>
              <a:buChar char="•"/>
            </a:pPr>
            <a:r>
              <a:rPr lang="fi-FI" dirty="0">
                <a:ea typeface="Source Sans Pro"/>
              </a:rPr>
              <a:t>Samana vuonna 1876 valmistuu Suomen ensimmäinen vesitorni Vesilinna.</a:t>
            </a:r>
          </a:p>
          <a:p>
            <a:pPr marL="342900" indent="-342900">
              <a:buFont typeface="Arial" panose="020B0604020202020204" pitchFamily="34" charset="0"/>
              <a:buChar char="•"/>
            </a:pPr>
            <a:r>
              <a:rPr lang="fi-FI" dirty="0">
                <a:ea typeface="Source Sans Pro"/>
              </a:rPr>
              <a:t>Vesi pumpataan Vantaanjoesta Vesilinnaan, joka on nykyisen Linnanmäen huvipuiston alueella.</a:t>
            </a:r>
          </a:p>
          <a:p>
            <a:pPr marL="342900" indent="-342900">
              <a:buFont typeface="Arial" panose="020B0604020202020204" pitchFamily="34" charset="0"/>
              <a:buChar char="•"/>
            </a:pPr>
            <a:r>
              <a:rPr lang="fi-FI" dirty="0"/>
              <a:t>Vesitornin avulla vesiverkostoon saadaan painetta ja vesi virtaa putkissa eteenpäin.</a:t>
            </a:r>
          </a:p>
          <a:p>
            <a:endParaRPr lang="fi-FI" dirty="0"/>
          </a:p>
          <a:p>
            <a:endParaRPr lang="fi-FI" dirty="0"/>
          </a:p>
          <a:p>
            <a:endParaRPr lang="fi-FI" dirty="0"/>
          </a:p>
          <a:p>
            <a:r>
              <a:rPr lang="fi-FI" dirty="0">
                <a:ea typeface="Source Sans Pro"/>
              </a:rPr>
              <a:t>Kuva: HSY / </a:t>
            </a:r>
            <a:r>
              <a:rPr lang="fi-FI" dirty="0" err="1">
                <a:ea typeface="Source Sans Pro"/>
              </a:rPr>
              <a:t>Mannelin</a:t>
            </a:r>
            <a:r>
              <a:rPr lang="fi-FI" dirty="0">
                <a:ea typeface="Source Sans Pro"/>
              </a:rPr>
              <a:t>, T., 1964</a:t>
            </a:r>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endParaRPr lang="fi-FI" dirty="0"/>
          </a:p>
          <a:p>
            <a:pPr marL="342900" indent="-342900">
              <a:buFont typeface="Arial" panose="020B0604020202020204" pitchFamily="34" charset="0"/>
              <a:buChar char="•"/>
            </a:pPr>
            <a:endParaRPr lang="fi-FI" b="1" dirty="0"/>
          </a:p>
        </p:txBody>
      </p:sp>
      <p:pic>
        <p:nvPicPr>
          <p:cNvPr id="8" name="Kuvan paikkamerkki 7" descr="Linnanmäen kaksi vesitornia, eli suorakaiteen muotoinen Vesilinna ja pyöreä uusi vesitorni. Niiden välissä on vuoristorata.">
            <a:extLst>
              <a:ext uri="{FF2B5EF4-FFF2-40B4-BE49-F238E27FC236}">
                <a16:creationId xmlns:a16="http://schemas.microsoft.com/office/drawing/2014/main" id="{F70D37F5-0AAC-CFD8-1EBB-4F897375DA3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a:ln>
            <a:noFill/>
          </a:ln>
        </p:spPr>
      </p:pic>
    </p:spTree>
    <p:extLst>
      <p:ext uri="{BB962C8B-B14F-4D97-AF65-F5344CB8AC3E}">
        <p14:creationId xmlns:p14="http://schemas.microsoft.com/office/powerpoint/2010/main" val="1115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8AC9-C5A9-155D-E6B2-62A4203584B3}"/>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2E0514A7-75E4-B8BF-E5D0-EE0662BE31B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D7897AB-E763-8ED9-04C1-F687D134A20F}"/>
              </a:ext>
            </a:extLst>
          </p:cNvPr>
          <p:cNvSpPr>
            <a:spLocks noGrp="1"/>
          </p:cNvSpPr>
          <p:nvPr>
            <p:ph type="ctrTitle"/>
          </p:nvPr>
        </p:nvSpPr>
        <p:spPr>
          <a:xfrm>
            <a:off x="461554" y="290246"/>
            <a:ext cx="10587446" cy="846359"/>
          </a:xfrm>
        </p:spPr>
        <p:txBody>
          <a:bodyPr/>
          <a:lstStyle/>
          <a:p>
            <a:pPr algn="l"/>
            <a:r>
              <a:rPr lang="fi-FI" sz="3300"/>
              <a:t>Juomavettä saadaan edelleen myös kaivoista</a:t>
            </a:r>
          </a:p>
        </p:txBody>
      </p:sp>
      <p:pic>
        <p:nvPicPr>
          <p:cNvPr id="16" name="Picture 8">
            <a:extLst>
              <a:ext uri="{FF2B5EF4-FFF2-40B4-BE49-F238E27FC236}">
                <a16:creationId xmlns:a16="http://schemas.microsoft.com/office/drawing/2014/main" id="{DA442F22-D64B-71F9-E058-F545DF5853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2" name="Kuva 5" descr="Kaksi lasta nostaa kaivosta ämpäreillä vettä. ">
            <a:extLst>
              <a:ext uri="{FF2B5EF4-FFF2-40B4-BE49-F238E27FC236}">
                <a16:creationId xmlns:a16="http://schemas.microsoft.com/office/drawing/2014/main" id="{790B68F7-0800-40A8-02E6-0B1CA843CA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342900" y="1267098"/>
            <a:ext cx="11543453" cy="5203647"/>
          </a:xfrm>
          <a:prstGeom prst="rect">
            <a:avLst/>
          </a:prstGeom>
        </p:spPr>
      </p:pic>
      <p:sp>
        <p:nvSpPr>
          <p:cNvPr id="5" name="Tekstiruutu 3">
            <a:extLst>
              <a:ext uri="{FF2B5EF4-FFF2-40B4-BE49-F238E27FC236}">
                <a16:creationId xmlns:a16="http://schemas.microsoft.com/office/drawing/2014/main" id="{F343B634-F595-2F6D-D707-5F3F5A26F2C8}"/>
              </a:ext>
            </a:extLst>
          </p:cNvPr>
          <p:cNvSpPr txBox="1">
            <a:spLocks noChangeArrowheads="1"/>
          </p:cNvSpPr>
          <p:nvPr/>
        </p:nvSpPr>
        <p:spPr bwMode="auto">
          <a:xfrm>
            <a:off x="6870700" y="6049125"/>
            <a:ext cx="4837853" cy="523220"/>
          </a:xfrm>
          <a:prstGeom prst="rect">
            <a:avLst/>
          </a:prstGeom>
          <a:noFill/>
          <a:ln w="9525">
            <a:noFill/>
            <a:miter lim="800000"/>
            <a:headEnd/>
            <a:tailEnd/>
          </a:ln>
        </p:spPr>
        <p:txBody>
          <a:bodyPr wrap="square">
            <a:prstTxWarp prst="textNoShape">
              <a:avLst/>
            </a:prstTxWarp>
            <a:spAutoFit/>
          </a:bodyPr>
          <a:lstStyle/>
          <a:p>
            <a:pPr algn="r"/>
            <a:r>
              <a:rPr lang="fi-FI" sz="1800" noProof="1">
                <a:solidFill>
                  <a:schemeClr val="bg1"/>
                </a:solidFill>
                <a:ea typeface="Arial" pitchFamily="-72" charset="0"/>
                <a:cs typeface="Arial" pitchFamily="-72" charset="0"/>
              </a:rPr>
              <a:t>Kuva: Helsingin Kaupunginmuseo / Signe Brand.</a:t>
            </a:r>
          </a:p>
          <a:p>
            <a:pPr algn="r"/>
            <a:endParaRPr lang="fi-FI" sz="1000" noProof="1">
              <a:solidFill>
                <a:schemeClr val="bg1"/>
              </a:solidFill>
              <a:ea typeface="Arial" pitchFamily="-72" charset="0"/>
              <a:cs typeface="Arial" pitchFamily="-72" charset="0"/>
            </a:endParaRPr>
          </a:p>
        </p:txBody>
      </p:sp>
    </p:spTree>
    <p:extLst>
      <p:ext uri="{BB962C8B-B14F-4D97-AF65-F5344CB8AC3E}">
        <p14:creationId xmlns:p14="http://schemas.microsoft.com/office/powerpoint/2010/main" val="397723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BED4A-2902-5EB5-C12C-D7D4D0855693}"/>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CFC213C8-BAA3-570A-A613-3DF938FD18F0}"/>
              </a:ext>
            </a:extLst>
          </p:cNvPr>
          <p:cNvSpPr>
            <a:spLocks noGrp="1"/>
          </p:cNvSpPr>
          <p:nvPr>
            <p:ph type="title"/>
          </p:nvPr>
        </p:nvSpPr>
        <p:spPr>
          <a:xfrm>
            <a:off x="351184" y="548172"/>
            <a:ext cx="5744816" cy="809668"/>
          </a:xfrm>
        </p:spPr>
        <p:txBody>
          <a:bodyPr anchor="t">
            <a:normAutofit/>
          </a:bodyPr>
          <a:lstStyle/>
          <a:p>
            <a:r>
              <a:rPr lang="fi-FI" dirty="0"/>
              <a:t>Veden puhdistus alkaa</a:t>
            </a:r>
          </a:p>
        </p:txBody>
      </p:sp>
      <p:sp>
        <p:nvSpPr>
          <p:cNvPr id="23" name="Content Placeholder 2">
            <a:extLst>
              <a:ext uri="{FF2B5EF4-FFF2-40B4-BE49-F238E27FC236}">
                <a16:creationId xmlns:a16="http://schemas.microsoft.com/office/drawing/2014/main" id="{FCC4DB21-B024-D689-C7FE-94D4DE65293A}"/>
              </a:ext>
            </a:extLst>
          </p:cNvPr>
          <p:cNvSpPr>
            <a:spLocks noGrp="1"/>
          </p:cNvSpPr>
          <p:nvPr>
            <p:ph sz="half" idx="2"/>
          </p:nvPr>
        </p:nvSpPr>
        <p:spPr>
          <a:xfrm>
            <a:off x="513287" y="1434040"/>
            <a:ext cx="5420609" cy="4750860"/>
          </a:xfrm>
        </p:spPr>
        <p:txBody>
          <a:bodyPr anchor="t"/>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ea typeface="Source Sans Pro"/>
              </a:rPr>
              <a:t>Suomen ensimmäinen vedenpuhdistuslaitos valmistuu 1877 Kuninkaankartanon saarelle Helsinkiin</a:t>
            </a:r>
            <a:r>
              <a:rPr lang="fi-FI" b="1" dirty="0">
                <a:ea typeface="Source Sans Pro"/>
              </a:rPr>
              <a:t> </a:t>
            </a:r>
            <a:r>
              <a:rPr lang="fi-FI" dirty="0">
                <a:ea typeface="Source Sans Pro"/>
              </a:rPr>
              <a:t>(nykyinen Tekniikan museo).</a:t>
            </a:r>
          </a:p>
          <a:p>
            <a:pPr marL="342900" indent="-342900">
              <a:buFont typeface="Arial" panose="020B0604020202020204" pitchFamily="34" charset="0"/>
              <a:buChar char="•"/>
            </a:pPr>
            <a:r>
              <a:rPr lang="fi-FI" dirty="0"/>
              <a:t>Laitos saa veden Vantaanjoesta.</a:t>
            </a:r>
          </a:p>
          <a:p>
            <a:pPr marL="342900" indent="-342900">
              <a:buFont typeface="Arial" panose="020B0604020202020204" pitchFamily="34" charset="0"/>
              <a:buChar char="•"/>
            </a:pPr>
            <a:r>
              <a:rPr lang="fi-FI" dirty="0"/>
              <a:t>Puhdistuksessa käytetään hiekkasuodattimia.</a:t>
            </a:r>
          </a:p>
          <a:p>
            <a:pPr marL="342900" indent="-342900">
              <a:buFont typeface="Arial" panose="020B0604020202020204" pitchFamily="34" charset="0"/>
              <a:buChar char="•"/>
            </a:pPr>
            <a:r>
              <a:rPr lang="fi-FI" dirty="0"/>
              <a:t>Vesi johdetaan edelleen vesiposteihin.</a:t>
            </a:r>
          </a:p>
          <a:p>
            <a:pPr marL="342900" indent="-342900">
              <a:buFont typeface="Arial" panose="020B0604020202020204" pitchFamily="34" charset="0"/>
              <a:buChar char="•"/>
            </a:pPr>
            <a:r>
              <a:rPr lang="fi-FI" dirty="0"/>
              <a:t>Vain muutamiin taloihin tulee oma vesijohto.</a:t>
            </a:r>
          </a:p>
          <a:p>
            <a:endParaRPr lang="fi-FI" dirty="0"/>
          </a:p>
          <a:p>
            <a:endParaRPr lang="fi-FI" dirty="0"/>
          </a:p>
          <a:p>
            <a:endParaRPr lang="fi-FI" dirty="0"/>
          </a:p>
          <a:p>
            <a:r>
              <a:rPr lang="fi-FI" dirty="0"/>
              <a:t>Kuva: Helsingin kaupunginmuseo</a:t>
            </a:r>
          </a:p>
          <a:p>
            <a:pPr marL="342900" indent="-342900">
              <a:buFont typeface="Arial" panose="020B0604020202020204" pitchFamily="34" charset="0"/>
              <a:buChar char="•"/>
            </a:pPr>
            <a:endParaRPr lang="fi-FI" b="1" dirty="0"/>
          </a:p>
        </p:txBody>
      </p:sp>
      <p:pic>
        <p:nvPicPr>
          <p:cNvPr id="6" name="Kuvan paikkamerkki 5" descr="Pyöreä puinen rakennus kivimuurilla rajattujen vesialtaiden keskellä.">
            <a:extLst>
              <a:ext uri="{FF2B5EF4-FFF2-40B4-BE49-F238E27FC236}">
                <a16:creationId xmlns:a16="http://schemas.microsoft.com/office/drawing/2014/main" id="{00379909-BE9C-2F48-DF96-459762DB707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Ryhmä 1">
            <a:extLst>
              <a:ext uri="{FF2B5EF4-FFF2-40B4-BE49-F238E27FC236}">
                <a16:creationId xmlns:a16="http://schemas.microsoft.com/office/drawing/2014/main" id="{6E605B56-462C-D40E-A095-57EF7AA8781B}"/>
              </a:ext>
              <a:ext uri="{C183D7F6-B498-43B3-948B-1728B52AA6E4}">
                <adec:decorative xmlns:adec="http://schemas.microsoft.com/office/drawing/2017/decorative" val="1"/>
              </a:ext>
            </a:extLst>
          </p:cNvPr>
          <p:cNvGrpSpPr/>
          <p:nvPr/>
        </p:nvGrpSpPr>
        <p:grpSpPr>
          <a:xfrm>
            <a:off x="6319064" y="213454"/>
            <a:ext cx="1219200" cy="1205346"/>
            <a:chOff x="5737185" y="401762"/>
            <a:chExt cx="1219200" cy="1205346"/>
          </a:xfrm>
        </p:grpSpPr>
        <p:sp>
          <p:nvSpPr>
            <p:cNvPr id="3" name="Ellipsi 2">
              <a:extLst>
                <a:ext uri="{FF2B5EF4-FFF2-40B4-BE49-F238E27FC236}">
                  <a16:creationId xmlns:a16="http://schemas.microsoft.com/office/drawing/2014/main" id="{9A2575AE-B698-93E0-50F5-5B493FB61A50}"/>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DBF8C59F-497D-BEFF-F637-B6087F3CFDBD}"/>
                </a:ext>
              </a:extLst>
            </p:cNvPr>
            <p:cNvSpPr txBox="1"/>
            <p:nvPr/>
          </p:nvSpPr>
          <p:spPr>
            <a:xfrm>
              <a:off x="5906462" y="763944"/>
              <a:ext cx="1005461" cy="480981"/>
            </a:xfrm>
            <a:prstGeom prst="rect">
              <a:avLst/>
            </a:prstGeom>
            <a:noFill/>
            <a:ln>
              <a:noFill/>
            </a:ln>
          </p:spPr>
          <p:txBody>
            <a:bodyPr wrap="square" rtlCol="0">
              <a:spAutoFit/>
            </a:bodyPr>
            <a:lstStyle/>
            <a:p>
              <a:r>
                <a:rPr lang="fi-FI" sz="2500" b="1">
                  <a:solidFill>
                    <a:srgbClr val="474545"/>
                  </a:solidFill>
                </a:rPr>
                <a:t>1877</a:t>
              </a:r>
            </a:p>
          </p:txBody>
        </p:sp>
      </p:grpSp>
    </p:spTree>
    <p:extLst>
      <p:ext uri="{BB962C8B-B14F-4D97-AF65-F5344CB8AC3E}">
        <p14:creationId xmlns:p14="http://schemas.microsoft.com/office/powerpoint/2010/main" val="116302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F1BFC-9F37-BE20-5C3C-41E33140E984}"/>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BDA92CB8-BBD4-A341-3C19-7479E31EAE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E7EC4A2D-5EC5-EA0A-A3E3-72B51AD325E5}"/>
              </a:ext>
            </a:extLst>
          </p:cNvPr>
          <p:cNvSpPr>
            <a:spLocks noGrp="1"/>
          </p:cNvSpPr>
          <p:nvPr>
            <p:ph type="ctrTitle"/>
          </p:nvPr>
        </p:nvSpPr>
        <p:spPr>
          <a:xfrm>
            <a:off x="1662896" y="1299531"/>
            <a:ext cx="9144000" cy="2387600"/>
          </a:xfrm>
        </p:spPr>
        <p:txBody>
          <a:bodyPr/>
          <a:lstStyle/>
          <a:p>
            <a:r>
              <a:rPr lang="fi-FI" dirty="0"/>
              <a:t>Vesijohto tuo tullessaan myös ongelmia. Arvaatko mitä?</a:t>
            </a:r>
          </a:p>
        </p:txBody>
      </p:sp>
      <p:pic>
        <p:nvPicPr>
          <p:cNvPr id="16" name="Picture 8">
            <a:extLst>
              <a:ext uri="{FF2B5EF4-FFF2-40B4-BE49-F238E27FC236}">
                <a16:creationId xmlns:a16="http://schemas.microsoft.com/office/drawing/2014/main" id="{5F16ACBE-2FA8-1594-041F-1147C6B280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9371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185CE-5603-A5CC-C525-8EFFC067F6BD}"/>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A2897F7E-C187-6A4E-2843-96E423B353A2}"/>
              </a:ext>
            </a:extLst>
          </p:cNvPr>
          <p:cNvSpPr>
            <a:spLocks noGrp="1"/>
          </p:cNvSpPr>
          <p:nvPr>
            <p:ph type="title"/>
          </p:nvPr>
        </p:nvSpPr>
        <p:spPr>
          <a:xfrm>
            <a:off x="351184" y="336225"/>
            <a:ext cx="5744816" cy="809668"/>
          </a:xfrm>
        </p:spPr>
        <p:txBody>
          <a:bodyPr anchor="t">
            <a:normAutofit fontScale="90000"/>
          </a:bodyPr>
          <a:lstStyle/>
          <a:p>
            <a:r>
              <a:rPr lang="fi-FI"/>
              <a:t>Jäteveden määrä kymmenkertaistuu</a:t>
            </a:r>
          </a:p>
        </p:txBody>
      </p:sp>
      <p:sp>
        <p:nvSpPr>
          <p:cNvPr id="23" name="Content Placeholder 2">
            <a:extLst>
              <a:ext uri="{FF2B5EF4-FFF2-40B4-BE49-F238E27FC236}">
                <a16:creationId xmlns:a16="http://schemas.microsoft.com/office/drawing/2014/main" id="{8E67339E-9DD0-0130-E441-0A72499E672A}"/>
              </a:ext>
            </a:extLst>
          </p:cNvPr>
          <p:cNvSpPr>
            <a:spLocks noGrp="1"/>
          </p:cNvSpPr>
          <p:nvPr>
            <p:ph sz="half" idx="2"/>
          </p:nvPr>
        </p:nvSpPr>
        <p:spPr>
          <a:xfrm>
            <a:off x="351184" y="1386384"/>
            <a:ext cx="5390225" cy="5255966"/>
          </a:xfrm>
        </p:spPr>
        <p:txBody>
          <a:bodyPr anchor="t"/>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t>Veden saanti helpottuu vesilaitoksen ansiosta ja veden kulutus lisääntyy.</a:t>
            </a:r>
          </a:p>
          <a:p>
            <a:pPr marL="342900" indent="-342900">
              <a:buFont typeface="Arial" panose="020B0604020202020204" pitchFamily="34" charset="0"/>
              <a:buChar char="•"/>
            </a:pPr>
            <a:r>
              <a:rPr lang="fi-FI" dirty="0"/>
              <a:t>Syntyvä jätevesi päätyy maaperään, pohjavesiin ja vesistöihin.</a:t>
            </a:r>
          </a:p>
          <a:p>
            <a:pPr marL="342900" indent="-342900">
              <a:buFont typeface="Arial" panose="020B0604020202020204" pitchFamily="34" charset="0"/>
              <a:buChar char="•"/>
            </a:pPr>
            <a:r>
              <a:rPr lang="fi-FI" dirty="0">
                <a:ea typeface="Source Sans Pro"/>
              </a:rPr>
              <a:t>Jätevettä kuljettavia viemäreitä aletaan rakentaa Helsinkiin 1880. </a:t>
            </a:r>
          </a:p>
          <a:p>
            <a:pPr marL="342900" indent="-342900">
              <a:buFont typeface="Arial" panose="020B0604020202020204" pitchFamily="34" charset="0"/>
              <a:buChar char="•"/>
            </a:pPr>
            <a:r>
              <a:rPr lang="fi-FI" dirty="0"/>
              <a:t>Viemärit on tarkoitettu katujen kuivatukseen, ja ne johtavat vedet suoraan lähimpään rantaan.</a:t>
            </a:r>
          </a:p>
          <a:p>
            <a:endParaRPr lang="fi-FI" dirty="0"/>
          </a:p>
          <a:p>
            <a:endParaRPr lang="fi-FI" dirty="0"/>
          </a:p>
          <a:p>
            <a:r>
              <a:rPr lang="fi-FI" dirty="0"/>
              <a:t>Kuva: Helsingin kaupunginmuseo. </a:t>
            </a:r>
          </a:p>
          <a:p>
            <a:pPr marL="342900" indent="-342900">
              <a:buFont typeface="Arial" panose="020B0604020202020204" pitchFamily="34" charset="0"/>
              <a:buChar char="•"/>
            </a:pPr>
            <a:endParaRPr lang="fi-FI" dirty="0"/>
          </a:p>
        </p:txBody>
      </p:sp>
      <p:pic>
        <p:nvPicPr>
          <p:cNvPr id="10" name="Kuvan paikkamerkki 9" descr="Töölönlahti. Etualalla mutaa. Taustalla teollisuusrakennus.">
            <a:extLst>
              <a:ext uri="{FF2B5EF4-FFF2-40B4-BE49-F238E27FC236}">
                <a16:creationId xmlns:a16="http://schemas.microsoft.com/office/drawing/2014/main" id="{94550DF5-F369-666E-56B0-842D589CAFA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096000" y="0"/>
            <a:ext cx="6096000" cy="6858000"/>
          </a:xfrm>
        </p:spPr>
      </p:pic>
      <p:grpSp>
        <p:nvGrpSpPr>
          <p:cNvPr id="2" name="Ryhmä 1">
            <a:extLst>
              <a:ext uri="{FF2B5EF4-FFF2-40B4-BE49-F238E27FC236}">
                <a16:creationId xmlns:a16="http://schemas.microsoft.com/office/drawing/2014/main" id="{63CB863E-2F48-7458-1F43-5A8A62FDE435}"/>
              </a:ext>
              <a:ext uri="{C183D7F6-B498-43B3-948B-1728B52AA6E4}">
                <adec:decorative xmlns:adec="http://schemas.microsoft.com/office/drawing/2017/decorative" val="1"/>
              </a:ext>
            </a:extLst>
          </p:cNvPr>
          <p:cNvGrpSpPr/>
          <p:nvPr/>
        </p:nvGrpSpPr>
        <p:grpSpPr>
          <a:xfrm>
            <a:off x="6319992" y="214586"/>
            <a:ext cx="1219200" cy="1205346"/>
            <a:chOff x="5737185" y="401762"/>
            <a:chExt cx="1219200" cy="1205346"/>
          </a:xfrm>
        </p:grpSpPr>
        <p:sp>
          <p:nvSpPr>
            <p:cNvPr id="3" name="Ellipsi 2">
              <a:extLst>
                <a:ext uri="{FF2B5EF4-FFF2-40B4-BE49-F238E27FC236}">
                  <a16:creationId xmlns:a16="http://schemas.microsoft.com/office/drawing/2014/main" id="{F3A12052-E051-EDC3-89D8-D5A8F122F294}"/>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F309020B-8FB7-BA30-0C0C-5E41A3F9D234}"/>
                </a:ext>
              </a:extLst>
            </p:cNvPr>
            <p:cNvSpPr txBox="1"/>
            <p:nvPr/>
          </p:nvSpPr>
          <p:spPr>
            <a:xfrm>
              <a:off x="5906462" y="763944"/>
              <a:ext cx="1005461" cy="480981"/>
            </a:xfrm>
            <a:prstGeom prst="rect">
              <a:avLst/>
            </a:prstGeom>
            <a:noFill/>
            <a:ln>
              <a:noFill/>
            </a:ln>
          </p:spPr>
          <p:txBody>
            <a:bodyPr wrap="square" rtlCol="0">
              <a:spAutoFit/>
            </a:bodyPr>
            <a:lstStyle/>
            <a:p>
              <a:r>
                <a:rPr lang="fi-FI" sz="2500" b="1">
                  <a:solidFill>
                    <a:srgbClr val="474545"/>
                  </a:solidFill>
                </a:rPr>
                <a:t>1880</a:t>
              </a:r>
            </a:p>
          </p:txBody>
        </p:sp>
      </p:grpSp>
    </p:spTree>
    <p:extLst>
      <p:ext uri="{BB962C8B-B14F-4D97-AF65-F5344CB8AC3E}">
        <p14:creationId xmlns:p14="http://schemas.microsoft.com/office/powerpoint/2010/main" val="631433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DBCE-DA5F-CB65-2263-B63B3971B7CA}"/>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33985CF-2CEA-5482-62C1-696295761B6E}"/>
              </a:ext>
            </a:extLst>
          </p:cNvPr>
          <p:cNvSpPr>
            <a:spLocks noGrp="1"/>
          </p:cNvSpPr>
          <p:nvPr>
            <p:ph type="title"/>
          </p:nvPr>
        </p:nvSpPr>
        <p:spPr>
          <a:xfrm>
            <a:off x="351184" y="548172"/>
            <a:ext cx="5744816" cy="809668"/>
          </a:xfrm>
        </p:spPr>
        <p:txBody>
          <a:bodyPr anchor="t">
            <a:normAutofit/>
          </a:bodyPr>
          <a:lstStyle/>
          <a:p>
            <a:r>
              <a:rPr lang="fi-FI"/>
              <a:t>Rantavedet haisevat</a:t>
            </a:r>
          </a:p>
        </p:txBody>
      </p:sp>
      <p:sp>
        <p:nvSpPr>
          <p:cNvPr id="23" name="Content Placeholder 2">
            <a:extLst>
              <a:ext uri="{FF2B5EF4-FFF2-40B4-BE49-F238E27FC236}">
                <a16:creationId xmlns:a16="http://schemas.microsoft.com/office/drawing/2014/main" id="{4CECCC60-D53F-A531-6E2E-1CFA04BBE05B}"/>
              </a:ext>
            </a:extLst>
          </p:cNvPr>
          <p:cNvSpPr>
            <a:spLocks noGrp="1"/>
          </p:cNvSpPr>
          <p:nvPr>
            <p:ph sz="half" idx="2"/>
          </p:nvPr>
        </p:nvSpPr>
        <p:spPr>
          <a:xfrm>
            <a:off x="408691" y="1145894"/>
            <a:ext cx="5390225" cy="5255966"/>
          </a:xfrm>
        </p:spPr>
        <p:txBody>
          <a:bodyPr anchor="t"/>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solidFill>
                  <a:schemeClr val="tx1"/>
                </a:solidFill>
                <a:ea typeface="Source Sans Pro"/>
              </a:rPr>
              <a:t>Vesivessat</a:t>
            </a:r>
            <a:r>
              <a:rPr lang="fi-FI" b="1" dirty="0">
                <a:solidFill>
                  <a:schemeClr val="tx1"/>
                </a:solidFill>
                <a:ea typeface="Source Sans Pro"/>
              </a:rPr>
              <a:t> </a:t>
            </a:r>
            <a:r>
              <a:rPr lang="fi-FI" dirty="0">
                <a:solidFill>
                  <a:schemeClr val="tx1"/>
                </a:solidFill>
                <a:ea typeface="Source Sans Pro"/>
              </a:rPr>
              <a:t>yleistyvät. Helsingissä 32 % asunnoista on vesivessa.</a:t>
            </a:r>
          </a:p>
          <a:p>
            <a:pPr marL="342900" indent="-342900">
              <a:buFont typeface="Arial" panose="020B0604020202020204" pitchFamily="34" charset="0"/>
              <a:buChar char="•"/>
            </a:pPr>
            <a:r>
              <a:rPr lang="fi-FI" dirty="0">
                <a:solidFill>
                  <a:schemeClr val="tx1"/>
                </a:solidFill>
              </a:rPr>
              <a:t>Jäteveden määrä kasvaa koko ajan.</a:t>
            </a:r>
          </a:p>
          <a:p>
            <a:pPr marL="342900" indent="-342900">
              <a:buFont typeface="Arial" panose="020B0604020202020204" pitchFamily="34" charset="0"/>
              <a:buChar char="•"/>
            </a:pPr>
            <a:r>
              <a:rPr lang="fi-FI" dirty="0"/>
              <a:t>Merenlahdet ovat pahasti saastuneet. Vesi ei kelpaa enää edes pyykin huuhteluun.</a:t>
            </a:r>
            <a:endParaRPr lang="fi-FI" dirty="0">
              <a:solidFill>
                <a:srgbClr val="FF0000"/>
              </a:solidFill>
            </a:endParaRPr>
          </a:p>
          <a:p>
            <a:pPr marL="342900" indent="-342900">
              <a:buFont typeface="Arial" panose="020B0604020202020204" pitchFamily="34" charset="0"/>
              <a:buChar char="•"/>
            </a:pPr>
            <a:r>
              <a:rPr lang="fi-FI" dirty="0"/>
              <a:t>Julkinen keskustelu tilanteen korjaamiseksi kiihtyy.</a:t>
            </a:r>
            <a:endParaRPr lang="fi-FI" dirty="0">
              <a:solidFill>
                <a:schemeClr val="tx1"/>
              </a:solidFill>
            </a:endParaRPr>
          </a:p>
          <a:p>
            <a:pPr marL="342900" indent="-342900">
              <a:buFont typeface="Arial" panose="020B0604020202020204" pitchFamily="34" charset="0"/>
              <a:buChar char="•"/>
            </a:pPr>
            <a:r>
              <a:rPr lang="fi-FI" dirty="0">
                <a:solidFill>
                  <a:schemeClr val="tx1"/>
                </a:solidFill>
                <a:ea typeface="Source Sans Pro"/>
              </a:rPr>
              <a:t>Vuonna 1910 avataan Suomen ensimmäiset jätevedenpuhdistamot: ensin Lahteen, sitten Helsinkiin.</a:t>
            </a:r>
          </a:p>
          <a:p>
            <a:pPr marL="342900" indent="-342900">
              <a:buFont typeface="Arial" panose="020B0604020202020204" pitchFamily="34" charset="0"/>
              <a:buChar char="•"/>
            </a:pPr>
            <a:endParaRPr lang="fi-FI" b="1" dirty="0">
              <a:solidFill>
                <a:schemeClr val="tx1"/>
              </a:solidFill>
            </a:endParaRPr>
          </a:p>
          <a:p>
            <a:pPr marL="342900" indent="-342900">
              <a:buFont typeface="Arial" panose="020B0604020202020204" pitchFamily="34" charset="0"/>
              <a:buChar char="•"/>
            </a:pPr>
            <a:endParaRPr lang="fi-FI" b="1" dirty="0">
              <a:solidFill>
                <a:schemeClr val="tx1"/>
              </a:solidFill>
            </a:endParaRPr>
          </a:p>
          <a:p>
            <a:r>
              <a:rPr lang="fi-FI" dirty="0">
                <a:solidFill>
                  <a:schemeClr val="tx1"/>
                </a:solidFill>
              </a:rPr>
              <a:t>Kuva: Helsingin kaupunginmuseo. </a:t>
            </a:r>
          </a:p>
        </p:txBody>
      </p:sp>
      <p:pic>
        <p:nvPicPr>
          <p:cNvPr id="5" name="Kuvan paikkamerkki 4" descr="Mustavalkoinen valokuva vanhanaikaisesta kylpyhuoneesta. Huoneessa on amme, allas seinällä ja laakea astia lattialla. ">
            <a:extLst>
              <a:ext uri="{FF2B5EF4-FFF2-40B4-BE49-F238E27FC236}">
                <a16:creationId xmlns:a16="http://schemas.microsoft.com/office/drawing/2014/main" id="{7CE579BF-8915-5F29-1757-0780FC90639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096000" y="0"/>
            <a:ext cx="6096000" cy="6858000"/>
          </a:xfrm>
        </p:spPr>
      </p:pic>
      <p:grpSp>
        <p:nvGrpSpPr>
          <p:cNvPr id="3" name="Ryhmä 2">
            <a:extLst>
              <a:ext uri="{FF2B5EF4-FFF2-40B4-BE49-F238E27FC236}">
                <a16:creationId xmlns:a16="http://schemas.microsoft.com/office/drawing/2014/main" id="{264813B6-A263-93ED-F6F0-5D6E5BB705BB}"/>
              </a:ext>
              <a:ext uri="{C183D7F6-B498-43B3-948B-1728B52AA6E4}">
                <adec:decorative xmlns:adec="http://schemas.microsoft.com/office/drawing/2017/decorative" val="1"/>
              </a:ext>
            </a:extLst>
          </p:cNvPr>
          <p:cNvGrpSpPr/>
          <p:nvPr/>
        </p:nvGrpSpPr>
        <p:grpSpPr>
          <a:xfrm>
            <a:off x="6323748" y="217147"/>
            <a:ext cx="1219200" cy="1205346"/>
            <a:chOff x="5737185" y="401762"/>
            <a:chExt cx="1219200" cy="1205346"/>
          </a:xfrm>
        </p:grpSpPr>
        <p:sp>
          <p:nvSpPr>
            <p:cNvPr id="7" name="Ellipsi 6">
              <a:extLst>
                <a:ext uri="{FF2B5EF4-FFF2-40B4-BE49-F238E27FC236}">
                  <a16:creationId xmlns:a16="http://schemas.microsoft.com/office/drawing/2014/main" id="{83007D9C-A280-EE6D-DE6A-EAD0FF31F8FD}"/>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C33DC23E-A2A6-E36C-DD5E-9032F8C3D37A}"/>
                </a:ext>
              </a:extLst>
            </p:cNvPr>
            <p:cNvSpPr txBox="1"/>
            <p:nvPr/>
          </p:nvSpPr>
          <p:spPr>
            <a:xfrm>
              <a:off x="5906462" y="763944"/>
              <a:ext cx="1005461" cy="480981"/>
            </a:xfrm>
            <a:prstGeom prst="rect">
              <a:avLst/>
            </a:prstGeom>
            <a:noFill/>
            <a:ln>
              <a:noFill/>
            </a:ln>
          </p:spPr>
          <p:txBody>
            <a:bodyPr wrap="square" rtlCol="0">
              <a:spAutoFit/>
            </a:bodyPr>
            <a:lstStyle/>
            <a:p>
              <a:r>
                <a:rPr lang="fi-FI" sz="2500" b="1">
                  <a:solidFill>
                    <a:srgbClr val="474545"/>
                  </a:solidFill>
                </a:rPr>
                <a:t>1910</a:t>
              </a:r>
            </a:p>
          </p:txBody>
        </p:sp>
      </p:grpSp>
    </p:spTree>
    <p:extLst>
      <p:ext uri="{BB962C8B-B14F-4D97-AF65-F5344CB8AC3E}">
        <p14:creationId xmlns:p14="http://schemas.microsoft.com/office/powerpoint/2010/main" val="345432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D775-BD1D-1F6F-6697-983490564122}"/>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FDCC0956-8D13-0F33-FBC7-B1DF01EEE6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7215BC55-B81B-20A6-0A3A-674CC306369F}"/>
              </a:ext>
            </a:extLst>
          </p:cNvPr>
          <p:cNvSpPr>
            <a:spLocks noGrp="1"/>
          </p:cNvSpPr>
          <p:nvPr>
            <p:ph type="ctrTitle"/>
          </p:nvPr>
        </p:nvSpPr>
        <p:spPr>
          <a:xfrm>
            <a:off x="433665" y="321587"/>
            <a:ext cx="9144000" cy="806309"/>
          </a:xfrm>
        </p:spPr>
        <p:txBody>
          <a:bodyPr/>
          <a:lstStyle/>
          <a:p>
            <a:pPr algn="l"/>
            <a:r>
              <a:rPr lang="fi-FI" sz="3300"/>
              <a:t>Myös Vantaanjoki saastuu</a:t>
            </a:r>
          </a:p>
        </p:txBody>
      </p:sp>
      <p:pic>
        <p:nvPicPr>
          <p:cNvPr id="2" name="Kuva 5" descr="Nuoria uimassa joessa.">
            <a:extLst>
              <a:ext uri="{FF2B5EF4-FFF2-40B4-BE49-F238E27FC236}">
                <a16:creationId xmlns:a16="http://schemas.microsoft.com/office/drawing/2014/main" id="{D1239281-4508-0A98-CDA8-79C74BAEAF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46841" y="1219200"/>
            <a:ext cx="11498317" cy="5381681"/>
          </a:xfrm>
          <a:prstGeom prst="rect">
            <a:avLst/>
          </a:prstGeom>
        </p:spPr>
      </p:pic>
      <p:pic>
        <p:nvPicPr>
          <p:cNvPr id="16" name="Picture 8">
            <a:extLst>
              <a:ext uri="{FF2B5EF4-FFF2-40B4-BE49-F238E27FC236}">
                <a16:creationId xmlns:a16="http://schemas.microsoft.com/office/drawing/2014/main" id="{E7ABB31C-C588-E867-839A-6BF3D5DD19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20739"/>
            <a:ext cx="1077944" cy="585374"/>
          </a:xfrm>
          <a:prstGeom prst="rect">
            <a:avLst/>
          </a:prstGeom>
        </p:spPr>
      </p:pic>
      <p:sp>
        <p:nvSpPr>
          <p:cNvPr id="4" name="Tekstiruutu 3">
            <a:extLst>
              <a:ext uri="{FF2B5EF4-FFF2-40B4-BE49-F238E27FC236}">
                <a16:creationId xmlns:a16="http://schemas.microsoft.com/office/drawing/2014/main" id="{FE3C3FD3-20AA-A0C3-BFF3-04A5728AE1EF}"/>
              </a:ext>
            </a:extLst>
          </p:cNvPr>
          <p:cNvSpPr txBox="1"/>
          <p:nvPr/>
        </p:nvSpPr>
        <p:spPr>
          <a:xfrm>
            <a:off x="7862614" y="6175923"/>
            <a:ext cx="6101254" cy="369012"/>
          </a:xfrm>
          <a:prstGeom prst="rect">
            <a:avLst/>
          </a:prstGeom>
          <a:noFill/>
        </p:spPr>
        <p:txBody>
          <a:bodyPr wrap="square">
            <a:spAutoFit/>
          </a:bodyPr>
          <a:lstStyle/>
          <a:p>
            <a:r>
              <a:rPr lang="fi-FI">
                <a:solidFill>
                  <a:schemeClr val="bg1"/>
                </a:solidFill>
              </a:rPr>
              <a:t>Kuva: Vantaan kaupunginmuseo, 1930.</a:t>
            </a:r>
          </a:p>
        </p:txBody>
      </p:sp>
    </p:spTree>
    <p:extLst>
      <p:ext uri="{BB962C8B-B14F-4D97-AF65-F5344CB8AC3E}">
        <p14:creationId xmlns:p14="http://schemas.microsoft.com/office/powerpoint/2010/main" val="221916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B3825D1-13FE-1E5E-7487-D8E2CEED05F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429000"/>
            <a:ext cx="12192000" cy="3374136"/>
          </a:xfrm>
          <a:prstGeom prst="rect">
            <a:avLst/>
          </a:prstGeom>
        </p:spPr>
      </p:pic>
      <p:sp>
        <p:nvSpPr>
          <p:cNvPr id="14" name="Otsikko 13">
            <a:extLst>
              <a:ext uri="{FF2B5EF4-FFF2-40B4-BE49-F238E27FC236}">
                <a16:creationId xmlns:a16="http://schemas.microsoft.com/office/drawing/2014/main" id="{1E585EE8-38C9-99F0-4B70-1A31DB29482F}"/>
              </a:ext>
            </a:extLst>
          </p:cNvPr>
          <p:cNvSpPr>
            <a:spLocks noGrp="1"/>
          </p:cNvSpPr>
          <p:nvPr>
            <p:ph type="title"/>
          </p:nvPr>
        </p:nvSpPr>
        <p:spPr>
          <a:xfrm>
            <a:off x="334997" y="4045624"/>
            <a:ext cx="5840180" cy="1922690"/>
          </a:xfrm>
        </p:spPr>
        <p:txBody>
          <a:bodyPr/>
          <a:lstStyle/>
          <a:p>
            <a:r>
              <a:rPr lang="fi-FI" dirty="0"/>
              <a:t>Vesiarki ennen ja nyt </a:t>
            </a:r>
            <a:r>
              <a:rPr lang="fi-FI" b="0" dirty="0"/>
              <a:t>– vesiarjen kehitys</a:t>
            </a:r>
            <a:r>
              <a:rPr lang="fi-FI" dirty="0"/>
              <a:t> </a:t>
            </a:r>
          </a:p>
        </p:txBody>
      </p:sp>
      <p:pic>
        <p:nvPicPr>
          <p:cNvPr id="8" name="Kuva 7" descr="Kallioinen merenranta.">
            <a:extLst>
              <a:ext uri="{FF2B5EF4-FFF2-40B4-BE49-F238E27FC236}">
                <a16:creationId xmlns:a16="http://schemas.microsoft.com/office/drawing/2014/main" id="{2ECAFA4C-3568-404B-E845-448B794B7D04}"/>
              </a:ext>
            </a:extLst>
          </p:cNvPr>
          <p:cNvPicPr>
            <a:picLocks noChangeAspect="1"/>
          </p:cNvPicPr>
          <p:nvPr/>
        </p:nvPicPr>
        <p:blipFill>
          <a:blip r:embed="rId4" cstate="print">
            <a:extLst>
              <a:ext uri="{28A0092B-C50C-407E-A947-70E740481C1C}">
                <a14:useLocalDpi xmlns:a14="http://schemas.microsoft.com/office/drawing/2010/main"/>
              </a:ext>
            </a:extLst>
          </a:blip>
          <a:srcRect l="-768"/>
          <a:stretch>
            <a:fillRect/>
          </a:stretch>
        </p:blipFill>
        <p:spPr>
          <a:xfrm>
            <a:off x="-88900" y="0"/>
            <a:ext cx="12280900" cy="3429000"/>
          </a:xfrm>
          <a:prstGeom prst="rect">
            <a:avLst/>
          </a:prstGeom>
        </p:spPr>
      </p:pic>
      <p:pic>
        <p:nvPicPr>
          <p:cNvPr id="3" name="Kuvan paikkamerkki 2" descr="Maa- ja vesitekniikan tuki ry:n logo.">
            <a:extLst>
              <a:ext uri="{FF2B5EF4-FFF2-40B4-BE49-F238E27FC236}">
                <a16:creationId xmlns:a16="http://schemas.microsoft.com/office/drawing/2014/main" id="{8CC6C36C-4622-D15F-CA2F-4D36A8E605B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10634" b="10634"/>
          <a:stretch>
            <a:fillRect/>
          </a:stretch>
        </p:blipFill>
        <p:spPr>
          <a:xfrm>
            <a:off x="6404727" y="3827517"/>
            <a:ext cx="3544648" cy="996932"/>
          </a:xfrm>
          <a:prstGeom prst="rect">
            <a:avLst/>
          </a:prstGeom>
          <a:ln>
            <a:noFill/>
          </a:ln>
        </p:spPr>
      </p:pic>
      <p:pic>
        <p:nvPicPr>
          <p:cNvPr id="4" name="Picture 5" descr="HSY:n logo.">
            <a:extLst>
              <a:ext uri="{FF2B5EF4-FFF2-40B4-BE49-F238E27FC236}">
                <a16:creationId xmlns:a16="http://schemas.microsoft.com/office/drawing/2014/main" id="{F2FF58AF-4D44-4CE7-44D5-DCDD79C4CC8A}"/>
              </a:ext>
            </a:extLst>
          </p:cNvPr>
          <p:cNvPicPr>
            <a:picLocks noChangeAspect="1"/>
          </p:cNvPicPr>
          <p:nvPr/>
        </p:nvPicPr>
        <p:blipFill>
          <a:blip r:embed="rId6"/>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186377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A433D-4CF1-883A-E516-DE1E4CC6F1AF}"/>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8ADDF9DD-9E2A-38DF-7067-0C86522CECB2}"/>
              </a:ext>
            </a:extLst>
          </p:cNvPr>
          <p:cNvSpPr>
            <a:spLocks noGrp="1"/>
          </p:cNvSpPr>
          <p:nvPr>
            <p:ph type="title"/>
          </p:nvPr>
        </p:nvSpPr>
        <p:spPr>
          <a:xfrm>
            <a:off x="351184" y="548172"/>
            <a:ext cx="5744816" cy="809668"/>
          </a:xfrm>
        </p:spPr>
        <p:txBody>
          <a:bodyPr anchor="t">
            <a:normAutofit fontScale="90000"/>
          </a:bodyPr>
          <a:lstStyle/>
          <a:p>
            <a:r>
              <a:rPr lang="fi-FI"/>
              <a:t>Huono vedenlaatu </a:t>
            </a:r>
            <a:br>
              <a:rPr lang="fi-FI"/>
            </a:br>
            <a:r>
              <a:rPr lang="fi-FI"/>
              <a:t>aiheuttaa kriisin</a:t>
            </a:r>
          </a:p>
        </p:txBody>
      </p:sp>
      <p:sp>
        <p:nvSpPr>
          <p:cNvPr id="23" name="Content Placeholder 2">
            <a:extLst>
              <a:ext uri="{FF2B5EF4-FFF2-40B4-BE49-F238E27FC236}">
                <a16:creationId xmlns:a16="http://schemas.microsoft.com/office/drawing/2014/main" id="{09ACB9B8-D717-D975-7AEF-9C66662E8748}"/>
              </a:ext>
            </a:extLst>
          </p:cNvPr>
          <p:cNvSpPr>
            <a:spLocks noGrp="1"/>
          </p:cNvSpPr>
          <p:nvPr>
            <p:ph sz="half" idx="2"/>
          </p:nvPr>
        </p:nvSpPr>
        <p:spPr>
          <a:xfrm>
            <a:off x="351184" y="1754373"/>
            <a:ext cx="5401916" cy="5103628"/>
          </a:xfrm>
        </p:spPr>
        <p:txBody>
          <a:bodyPr anchor="t"/>
          <a:lstStyle/>
          <a:p>
            <a:pPr marL="342900" indent="-342900">
              <a:buFont typeface="Arial" panose="020B0604020202020204" pitchFamily="34" charset="0"/>
              <a:buChar char="•"/>
            </a:pPr>
            <a:r>
              <a:rPr lang="fi-FI" sz="2200" dirty="0">
                <a:ea typeface="Source Sans Pro"/>
              </a:rPr>
              <a:t>Veden laatu heikkenee koko ajan.</a:t>
            </a:r>
          </a:p>
          <a:p>
            <a:pPr marL="342900" indent="-342900">
              <a:buFont typeface="Arial" panose="020B0604020202020204" pitchFamily="34" charset="0"/>
              <a:buChar char="•"/>
            </a:pPr>
            <a:r>
              <a:rPr lang="fi-FI" sz="2200" dirty="0">
                <a:ea typeface="Source Sans Pro"/>
              </a:rPr>
              <a:t>1958 Vantaanjoessa on haitallista fenolia niin paljon, ettei sitä pystytä enää puhdistamaan hanavedestä.</a:t>
            </a:r>
          </a:p>
          <a:p>
            <a:pPr marL="342900" indent="-342900">
              <a:buFont typeface="Arial" panose="020B0604020202020204" pitchFamily="34" charset="0"/>
              <a:buChar char="•"/>
            </a:pPr>
            <a:r>
              <a:rPr lang="fi-FI" sz="2200" dirty="0">
                <a:ea typeface="Source Sans Pro"/>
              </a:rPr>
              <a:t>Vesijohtovesi ja koko Helsinki </a:t>
            </a:r>
            <a:br>
              <a:rPr lang="fi-FI" sz="2200" dirty="0">
                <a:ea typeface="Source Sans Pro"/>
              </a:rPr>
            </a:br>
            <a:r>
              <a:rPr lang="fi-FI" sz="2200" dirty="0">
                <a:ea typeface="Source Sans Pro"/>
              </a:rPr>
              <a:t>haisevat homeelta!</a:t>
            </a:r>
            <a:endParaRPr lang="fi-FI" sz="2200" b="1" dirty="0">
              <a:ea typeface="Source Sans Pro"/>
            </a:endParaRPr>
          </a:p>
          <a:p>
            <a:pPr marL="342900" indent="-342900">
              <a:buFont typeface="Arial" panose="020B0604020202020204" pitchFamily="34" charset="0"/>
              <a:buChar char="•"/>
            </a:pPr>
            <a:r>
              <a:rPr lang="fi-FI" sz="2200" dirty="0">
                <a:ea typeface="Source Sans Pro"/>
              </a:rPr>
              <a:t>Myös leväkukinnat heikentävät </a:t>
            </a:r>
            <a:br>
              <a:rPr lang="fi-FI" sz="2200" dirty="0"/>
            </a:br>
            <a:r>
              <a:rPr lang="fi-FI" sz="2200" dirty="0">
                <a:ea typeface="Source Sans Pro"/>
              </a:rPr>
              <a:t>veden laatua.</a:t>
            </a:r>
          </a:p>
          <a:p>
            <a:pPr marL="342900" indent="-342900">
              <a:buFont typeface="Arial" panose="020B0604020202020204" pitchFamily="34" charset="0"/>
              <a:buChar char="•"/>
            </a:pPr>
            <a:r>
              <a:rPr lang="fi-FI" sz="2200" dirty="0">
                <a:ea typeface="Source Sans Pro"/>
              </a:rPr>
              <a:t>Joki haisee, kaloja kuolee ja uiminen </a:t>
            </a:r>
            <a:br>
              <a:rPr lang="fi-FI" sz="2200" dirty="0"/>
            </a:br>
            <a:r>
              <a:rPr lang="fi-FI" sz="2200" dirty="0">
                <a:ea typeface="Source Sans Pro"/>
              </a:rPr>
              <a:t>sekä kalastus loppuvat.</a:t>
            </a:r>
          </a:p>
          <a:p>
            <a:pPr marL="342900" indent="-342900">
              <a:buFont typeface="Arial" panose="020B0604020202020204" pitchFamily="34" charset="0"/>
              <a:buChar char="•"/>
            </a:pPr>
            <a:endParaRPr lang="fi-FI" sz="2200" dirty="0"/>
          </a:p>
          <a:p>
            <a:pPr marL="342900" indent="-342900">
              <a:buFont typeface="Arial" panose="020B0604020202020204" pitchFamily="34" charset="0"/>
              <a:buChar char="•"/>
            </a:pPr>
            <a:endParaRPr lang="fi-FI" dirty="0"/>
          </a:p>
          <a:p>
            <a:endParaRPr lang="fi-FI" dirty="0"/>
          </a:p>
          <a:p>
            <a:pPr marL="342900" indent="-342900">
              <a:buFont typeface="Arial" panose="020B0604020202020204" pitchFamily="34" charset="0"/>
              <a:buChar char="•"/>
            </a:pPr>
            <a:endParaRPr lang="fi-FI" b="1" dirty="0"/>
          </a:p>
        </p:txBody>
      </p:sp>
      <p:pic>
        <p:nvPicPr>
          <p:cNvPr id="10" name="Kuvan paikkamerkki 9" descr="Poika joen rannalla.">
            <a:extLst>
              <a:ext uri="{FF2B5EF4-FFF2-40B4-BE49-F238E27FC236}">
                <a16:creationId xmlns:a16="http://schemas.microsoft.com/office/drawing/2014/main" id="{CE790202-9816-F249-9C42-255E0E2DE21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sp>
        <p:nvSpPr>
          <p:cNvPr id="6" name="Tekstiruutu 3">
            <a:extLst>
              <a:ext uri="{FF2B5EF4-FFF2-40B4-BE49-F238E27FC236}">
                <a16:creationId xmlns:a16="http://schemas.microsoft.com/office/drawing/2014/main" id="{16C7B41D-21F5-895D-1B85-8B7F7150AD09}"/>
              </a:ext>
            </a:extLst>
          </p:cNvPr>
          <p:cNvSpPr txBox="1">
            <a:spLocks noChangeArrowheads="1"/>
          </p:cNvSpPr>
          <p:nvPr/>
        </p:nvSpPr>
        <p:spPr bwMode="auto">
          <a:xfrm>
            <a:off x="5554316" y="6363023"/>
            <a:ext cx="5943600" cy="369332"/>
          </a:xfrm>
          <a:prstGeom prst="rect">
            <a:avLst/>
          </a:prstGeom>
          <a:noFill/>
          <a:ln w="9525">
            <a:noFill/>
            <a:miter lim="800000"/>
            <a:headEnd/>
            <a:tailEnd/>
          </a:ln>
        </p:spPr>
        <p:txBody>
          <a:bodyPr wrap="square">
            <a:prstTxWarp prst="textNoShape">
              <a:avLst/>
            </a:prstTxWarp>
            <a:spAutoFit/>
          </a:bodyPr>
          <a:lstStyle/>
          <a:p>
            <a:pPr algn="r"/>
            <a:r>
              <a:rPr lang="fi-FI" sz="1800" noProof="1">
                <a:solidFill>
                  <a:schemeClr val="bg1"/>
                </a:solidFill>
                <a:ea typeface="Arial" pitchFamily="-72" charset="0"/>
                <a:cs typeface="Arial" pitchFamily="-72" charset="0"/>
              </a:rPr>
              <a:t>Kuva: Helsingin kaupunginmuseo / Lauri Voutilainen.</a:t>
            </a:r>
          </a:p>
        </p:txBody>
      </p:sp>
      <p:grpSp>
        <p:nvGrpSpPr>
          <p:cNvPr id="2" name="Ryhmä 1">
            <a:extLst>
              <a:ext uri="{FF2B5EF4-FFF2-40B4-BE49-F238E27FC236}">
                <a16:creationId xmlns:a16="http://schemas.microsoft.com/office/drawing/2014/main" id="{0C604074-5781-EF25-EC20-1CBEEDFE2C87}"/>
              </a:ext>
              <a:ext uri="{C183D7F6-B498-43B3-948B-1728B52AA6E4}">
                <adec:decorative xmlns:adec="http://schemas.microsoft.com/office/drawing/2017/decorative" val="1"/>
              </a:ext>
            </a:extLst>
          </p:cNvPr>
          <p:cNvGrpSpPr/>
          <p:nvPr/>
        </p:nvGrpSpPr>
        <p:grpSpPr>
          <a:xfrm>
            <a:off x="6323748" y="217085"/>
            <a:ext cx="1219200" cy="1205346"/>
            <a:chOff x="5737185" y="401762"/>
            <a:chExt cx="1219200" cy="1205346"/>
          </a:xfrm>
        </p:grpSpPr>
        <p:sp>
          <p:nvSpPr>
            <p:cNvPr id="3" name="Ellipsi 2">
              <a:extLst>
                <a:ext uri="{FF2B5EF4-FFF2-40B4-BE49-F238E27FC236}">
                  <a16:creationId xmlns:a16="http://schemas.microsoft.com/office/drawing/2014/main" id="{FD935D4E-CD60-F9F7-2BF0-38F9E15F1504}"/>
                </a:ext>
              </a:extLst>
            </p:cNvPr>
            <p:cNvSpPr/>
            <p:nvPr/>
          </p:nvSpPr>
          <p:spPr>
            <a:xfrm>
              <a:off x="5737185" y="401762"/>
              <a:ext cx="1219200" cy="1205346"/>
            </a:xfrm>
            <a:prstGeom prst="ellipse">
              <a:avLst/>
            </a:prstGeom>
            <a:solidFill>
              <a:srgbClr val="CCE6E5"/>
            </a:solidFill>
            <a:ln>
              <a:solidFill>
                <a:srgbClr val="4745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89C96B06-F4F2-2237-89E0-0B8D23D470D6}"/>
                </a:ext>
              </a:extLst>
            </p:cNvPr>
            <p:cNvSpPr txBox="1"/>
            <p:nvPr/>
          </p:nvSpPr>
          <p:spPr>
            <a:xfrm>
              <a:off x="5906462" y="763944"/>
              <a:ext cx="1005461" cy="480981"/>
            </a:xfrm>
            <a:prstGeom prst="rect">
              <a:avLst/>
            </a:prstGeom>
            <a:noFill/>
            <a:ln>
              <a:noFill/>
            </a:ln>
          </p:spPr>
          <p:txBody>
            <a:bodyPr wrap="square" rtlCol="0">
              <a:spAutoFit/>
            </a:bodyPr>
            <a:lstStyle/>
            <a:p>
              <a:r>
                <a:rPr lang="fi-FI" sz="2500" b="1">
                  <a:solidFill>
                    <a:srgbClr val="474545"/>
                  </a:solidFill>
                </a:rPr>
                <a:t>1958</a:t>
              </a:r>
            </a:p>
          </p:txBody>
        </p:sp>
      </p:grpSp>
    </p:spTree>
    <p:extLst>
      <p:ext uri="{BB962C8B-B14F-4D97-AF65-F5344CB8AC3E}">
        <p14:creationId xmlns:p14="http://schemas.microsoft.com/office/powerpoint/2010/main" val="3702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F91F-747B-7820-20F9-4D05EF808B47}"/>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6A4F4CC0-67A5-4138-FB50-F34FD953171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1EB0D26-7341-BD20-5458-7F8E3F34D63E}"/>
              </a:ext>
            </a:extLst>
          </p:cNvPr>
          <p:cNvSpPr>
            <a:spLocks noGrp="1"/>
          </p:cNvSpPr>
          <p:nvPr>
            <p:ph type="ctrTitle"/>
          </p:nvPr>
        </p:nvSpPr>
        <p:spPr>
          <a:xfrm>
            <a:off x="1662896" y="1299531"/>
            <a:ext cx="8680317" cy="2387600"/>
          </a:xfrm>
        </p:spPr>
        <p:txBody>
          <a:bodyPr/>
          <a:lstStyle/>
          <a:p>
            <a:r>
              <a:rPr lang="fi-FI"/>
              <a:t>Jotain on tehtävä, mutta mitä?</a:t>
            </a:r>
          </a:p>
        </p:txBody>
      </p:sp>
      <p:pic>
        <p:nvPicPr>
          <p:cNvPr id="16" name="Picture 8">
            <a:extLst>
              <a:ext uri="{FF2B5EF4-FFF2-40B4-BE49-F238E27FC236}">
                <a16:creationId xmlns:a16="http://schemas.microsoft.com/office/drawing/2014/main" id="{682CDBA2-47D1-3297-9C12-1C4C5E3B54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90112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C908-6C44-8063-3B79-9BD7A7B56D71}"/>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E7E1EAFD-3167-4638-AB97-1E6924AB64DB}"/>
              </a:ext>
            </a:extLst>
          </p:cNvPr>
          <p:cNvSpPr>
            <a:spLocks noGrp="1"/>
          </p:cNvSpPr>
          <p:nvPr>
            <p:ph type="title"/>
          </p:nvPr>
        </p:nvSpPr>
        <p:spPr>
          <a:xfrm>
            <a:off x="351184" y="548172"/>
            <a:ext cx="5744816" cy="809668"/>
          </a:xfrm>
        </p:spPr>
        <p:txBody>
          <a:bodyPr anchor="t">
            <a:normAutofit/>
          </a:bodyPr>
          <a:lstStyle/>
          <a:p>
            <a:r>
              <a:rPr lang="fi-FI"/>
              <a:t>Uudet vesistöt käyttöön</a:t>
            </a:r>
          </a:p>
        </p:txBody>
      </p:sp>
      <p:sp>
        <p:nvSpPr>
          <p:cNvPr id="23" name="Content Placeholder 2">
            <a:extLst>
              <a:ext uri="{FF2B5EF4-FFF2-40B4-BE49-F238E27FC236}">
                <a16:creationId xmlns:a16="http://schemas.microsoft.com/office/drawing/2014/main" id="{645EF766-493D-C7C3-CC47-97FCDE5A25C0}"/>
              </a:ext>
            </a:extLst>
          </p:cNvPr>
          <p:cNvSpPr>
            <a:spLocks noGrp="1"/>
          </p:cNvSpPr>
          <p:nvPr>
            <p:ph sz="half" idx="2"/>
          </p:nvPr>
        </p:nvSpPr>
        <p:spPr>
          <a:xfrm>
            <a:off x="351184" y="1590959"/>
            <a:ext cx="5379765" cy="5267041"/>
          </a:xfrm>
        </p:spPr>
        <p:txBody>
          <a:bodyPr anchor="t"/>
          <a:lstStyle/>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ea typeface="Source Sans Pro"/>
              </a:rPr>
              <a:t>Pääkaupunkiseudulle on saatava </a:t>
            </a:r>
            <a:br>
              <a:rPr lang="fi-FI" dirty="0"/>
            </a:br>
            <a:r>
              <a:rPr lang="fi-FI" dirty="0">
                <a:ea typeface="Source Sans Pro"/>
              </a:rPr>
              <a:t>parempaa vettä. </a:t>
            </a:r>
          </a:p>
          <a:p>
            <a:pPr marL="342900" indent="-342900">
              <a:buFont typeface="Arial" panose="020B0604020202020204" pitchFamily="34" charset="0"/>
              <a:buChar char="•"/>
            </a:pPr>
            <a:r>
              <a:rPr lang="fi-FI" dirty="0"/>
              <a:t>Veden laatua ja määrää tasaamaan rakennetaan Silvolan tekojärvi.</a:t>
            </a:r>
          </a:p>
          <a:p>
            <a:pPr marL="342900" indent="-342900">
              <a:buFont typeface="Arial" panose="020B0604020202020204" pitchFamily="34" charset="0"/>
              <a:buChar char="•"/>
            </a:pPr>
            <a:r>
              <a:rPr lang="fi-FI" dirty="0"/>
              <a:t>Väliaikaisena ratkaisuna vettä otetaan Hiidenvedestä (järvi Lohjan ja Vihdin alueella).</a:t>
            </a:r>
          </a:p>
          <a:p>
            <a:pPr marL="342900" indent="-342900">
              <a:buFont typeface="Arial" panose="020B0604020202020204" pitchFamily="34" charset="0"/>
              <a:buChar char="•"/>
            </a:pPr>
            <a:r>
              <a:rPr lang="fi-FI" dirty="0">
                <a:ea typeface="Source Sans Pro"/>
              </a:rPr>
              <a:t>Koska läheltä ei saada riittävästi hyvälaatuista vettä, </a:t>
            </a:r>
            <a:r>
              <a:rPr lang="fi-FI" b="1" dirty="0">
                <a:ea typeface="Source Sans Pro"/>
              </a:rPr>
              <a:t>Päijännetunnelia </a:t>
            </a:r>
            <a:r>
              <a:rPr lang="fi-FI" dirty="0">
                <a:ea typeface="Source Sans Pro"/>
              </a:rPr>
              <a:t>aletaan rakentaa 1973 (kuvassa).</a:t>
            </a:r>
            <a:r>
              <a:rPr lang="fi-FI" b="1" dirty="0">
                <a:ea typeface="Source Sans Pro"/>
              </a:rPr>
              <a:t> </a:t>
            </a:r>
          </a:p>
          <a:p>
            <a:endParaRPr lang="fi-FI" dirty="0"/>
          </a:p>
          <a:p>
            <a:endParaRPr lang="fi-FI" dirty="0"/>
          </a:p>
          <a:p>
            <a:endParaRPr lang="fi-FI" dirty="0"/>
          </a:p>
          <a:p>
            <a:pPr marL="342900" indent="-342900">
              <a:buFont typeface="Arial" panose="020B0604020202020204" pitchFamily="34" charset="0"/>
              <a:buChar char="•"/>
            </a:pPr>
            <a:endParaRPr lang="fi-FI" b="1" dirty="0"/>
          </a:p>
        </p:txBody>
      </p:sp>
      <p:pic>
        <p:nvPicPr>
          <p:cNvPr id="10" name="Kuvan paikkamerkki 9" descr="Kauhakuormaaja Päijännetunnelissa. Koneen edessä on kivimurskaa.">
            <a:extLst>
              <a:ext uri="{FF2B5EF4-FFF2-40B4-BE49-F238E27FC236}">
                <a16:creationId xmlns:a16="http://schemas.microsoft.com/office/drawing/2014/main" id="{1C308B22-84C4-AE5F-0060-86A6A03DF2D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grpSp>
        <p:nvGrpSpPr>
          <p:cNvPr id="3" name="Ryhmä 2">
            <a:extLst>
              <a:ext uri="{FF2B5EF4-FFF2-40B4-BE49-F238E27FC236}">
                <a16:creationId xmlns:a16="http://schemas.microsoft.com/office/drawing/2014/main" id="{665136BF-A46B-C02D-796E-681EF99C69B0}"/>
              </a:ext>
              <a:ext uri="{C183D7F6-B498-43B3-948B-1728B52AA6E4}">
                <adec:decorative xmlns:adec="http://schemas.microsoft.com/office/drawing/2017/decorative" val="1"/>
              </a:ext>
            </a:extLst>
          </p:cNvPr>
          <p:cNvGrpSpPr/>
          <p:nvPr/>
        </p:nvGrpSpPr>
        <p:grpSpPr>
          <a:xfrm>
            <a:off x="6332751" y="228694"/>
            <a:ext cx="1219200" cy="1205346"/>
            <a:chOff x="5486400" y="456140"/>
            <a:chExt cx="1219200" cy="1205346"/>
          </a:xfrm>
        </p:grpSpPr>
        <p:sp>
          <p:nvSpPr>
            <p:cNvPr id="5" name="Ellipsi 4">
              <a:extLst>
                <a:ext uri="{FF2B5EF4-FFF2-40B4-BE49-F238E27FC236}">
                  <a16:creationId xmlns:a16="http://schemas.microsoft.com/office/drawing/2014/main" id="{9132CBD3-119B-6C0C-1D90-6622020135BA}"/>
                </a:ext>
              </a:extLst>
            </p:cNvPr>
            <p:cNvSpPr/>
            <p:nvPr/>
          </p:nvSpPr>
          <p:spPr>
            <a:xfrm>
              <a:off x="5486400" y="456140"/>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2128A0BD-66E0-3C31-C0E8-8FA4A82E006D}"/>
                </a:ext>
              </a:extLst>
            </p:cNvPr>
            <p:cNvSpPr txBox="1"/>
            <p:nvPr/>
          </p:nvSpPr>
          <p:spPr>
            <a:xfrm>
              <a:off x="5655677" y="818322"/>
              <a:ext cx="1005461" cy="480981"/>
            </a:xfrm>
            <a:prstGeom prst="rect">
              <a:avLst/>
            </a:prstGeom>
            <a:noFill/>
          </p:spPr>
          <p:txBody>
            <a:bodyPr wrap="square" rtlCol="0">
              <a:spAutoFit/>
            </a:bodyPr>
            <a:lstStyle/>
            <a:p>
              <a:r>
                <a:rPr lang="fi-FI" sz="2500" b="1">
                  <a:solidFill>
                    <a:srgbClr val="474545"/>
                  </a:solidFill>
                </a:rPr>
                <a:t>1973</a:t>
              </a:r>
            </a:p>
          </p:txBody>
        </p:sp>
      </p:grpSp>
    </p:spTree>
    <p:extLst>
      <p:ext uri="{BB962C8B-B14F-4D97-AF65-F5344CB8AC3E}">
        <p14:creationId xmlns:p14="http://schemas.microsoft.com/office/powerpoint/2010/main" val="306276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6E70-BF15-96D0-6102-FDB93B2F01F4}"/>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E76F2C59-3FE7-F4B0-9CF8-9D5E48FB0F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F4DE63C6-2164-9FE5-F14B-75BD5AFCE051}"/>
              </a:ext>
            </a:extLst>
          </p:cNvPr>
          <p:cNvSpPr>
            <a:spLocks noGrp="1"/>
          </p:cNvSpPr>
          <p:nvPr>
            <p:ph type="ctrTitle"/>
          </p:nvPr>
        </p:nvSpPr>
        <p:spPr>
          <a:xfrm>
            <a:off x="448905" y="0"/>
            <a:ext cx="8862735" cy="1081418"/>
          </a:xfrm>
        </p:spPr>
        <p:txBody>
          <a:bodyPr/>
          <a:lstStyle/>
          <a:p>
            <a:pPr algn="l"/>
            <a:r>
              <a:rPr lang="fi-FI" sz="3300" dirty="0"/>
              <a:t>120 km pitkä Päijännetunneli avataan 1982</a:t>
            </a:r>
          </a:p>
        </p:txBody>
      </p:sp>
      <p:pic>
        <p:nvPicPr>
          <p:cNvPr id="16" name="Picture 8">
            <a:extLst>
              <a:ext uri="{FF2B5EF4-FFF2-40B4-BE49-F238E27FC236}">
                <a16:creationId xmlns:a16="http://schemas.microsoft.com/office/drawing/2014/main" id="{0C4FFBFB-302D-F8D7-BBA7-90C1A26FC7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5" name="Kuva 4" descr="Järvimaisema. Puissa on ruskaa.">
            <a:extLst>
              <a:ext uri="{FF2B5EF4-FFF2-40B4-BE49-F238E27FC236}">
                <a16:creationId xmlns:a16="http://schemas.microsoft.com/office/drawing/2014/main" id="{36D58155-06D0-2D1A-9AC1-205447A8E943}"/>
              </a:ext>
            </a:extLst>
          </p:cNvPr>
          <p:cNvPicPr>
            <a:picLocks noChangeAspect="1"/>
          </p:cNvPicPr>
          <p:nvPr/>
        </p:nvPicPr>
        <p:blipFill>
          <a:blip r:embed="rId5" cstate="print">
            <a:extLst>
              <a:ext uri="{28A0092B-C50C-407E-A947-70E740481C1C}">
                <a14:useLocalDpi xmlns:a14="http://schemas.microsoft.com/office/drawing/2010/main"/>
              </a:ext>
            </a:extLst>
          </a:blip>
          <a:srcRect r="-227"/>
          <a:stretch>
            <a:fillRect/>
          </a:stretch>
        </p:blipFill>
        <p:spPr>
          <a:xfrm>
            <a:off x="343195" y="1249680"/>
            <a:ext cx="11505610" cy="5367019"/>
          </a:xfrm>
          <a:prstGeom prst="rect">
            <a:avLst/>
          </a:prstGeom>
        </p:spPr>
      </p:pic>
    </p:spTree>
    <p:extLst>
      <p:ext uri="{BB962C8B-B14F-4D97-AF65-F5344CB8AC3E}">
        <p14:creationId xmlns:p14="http://schemas.microsoft.com/office/powerpoint/2010/main" val="128097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566D-943E-8A49-599B-C18FDB855EBB}"/>
            </a:ext>
          </a:extLst>
        </p:cNvPr>
        <p:cNvGrpSpPr/>
        <p:nvPr/>
      </p:nvGrpSpPr>
      <p:grpSpPr>
        <a:xfrm>
          <a:off x="0" y="0"/>
          <a:ext cx="0" cy="0"/>
          <a:chOff x="0" y="0"/>
          <a:chExt cx="0" cy="0"/>
        </a:xfrm>
      </p:grpSpPr>
      <p:pic>
        <p:nvPicPr>
          <p:cNvPr id="3" name="Sisällön paikkamerkki 4">
            <a:extLst>
              <a:ext uri="{FF2B5EF4-FFF2-40B4-BE49-F238E27FC236}">
                <a16:creationId xmlns:a16="http://schemas.microsoft.com/office/drawing/2014/main" id="{6E28035D-C86E-1CCF-2B4E-50D4908C609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2" name="Otsikko 11">
            <a:extLst>
              <a:ext uri="{FF2B5EF4-FFF2-40B4-BE49-F238E27FC236}">
                <a16:creationId xmlns:a16="http://schemas.microsoft.com/office/drawing/2014/main" id="{7E0065F2-1F93-6F32-EC3E-66F8460DC3C8}"/>
              </a:ext>
            </a:extLst>
          </p:cNvPr>
          <p:cNvSpPr>
            <a:spLocks noGrp="1"/>
          </p:cNvSpPr>
          <p:nvPr>
            <p:ph type="ctrTitle"/>
          </p:nvPr>
        </p:nvSpPr>
        <p:spPr>
          <a:xfrm>
            <a:off x="433665" y="0"/>
            <a:ext cx="11186160" cy="1102360"/>
          </a:xfrm>
        </p:spPr>
        <p:txBody>
          <a:bodyPr/>
          <a:lstStyle/>
          <a:p>
            <a:pPr algn="l"/>
            <a:r>
              <a:rPr lang="fi-FI" sz="3300" dirty="0"/>
              <a:t>Nykyään Päijänteen vettä käyttää yli miljoona ihmistä</a:t>
            </a:r>
          </a:p>
        </p:txBody>
      </p:sp>
      <p:pic>
        <p:nvPicPr>
          <p:cNvPr id="2" name="Kuva 5" descr="Vesihanasta otetaan vettä lasiin.">
            <a:extLst>
              <a:ext uri="{FF2B5EF4-FFF2-40B4-BE49-F238E27FC236}">
                <a16:creationId xmlns:a16="http://schemas.microsoft.com/office/drawing/2014/main" id="{5116EBA0-0CA7-C610-4CF0-DF076C215A8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1424780"/>
            <a:ext cx="12192000" cy="5433220"/>
          </a:xfrm>
          <a:prstGeom prst="rect">
            <a:avLst/>
          </a:prstGeom>
        </p:spPr>
      </p:pic>
    </p:spTree>
    <p:extLst>
      <p:ext uri="{BB962C8B-B14F-4D97-AF65-F5344CB8AC3E}">
        <p14:creationId xmlns:p14="http://schemas.microsoft.com/office/powerpoint/2010/main" val="239821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5F10-A2D4-8380-053F-26C5EAA22550}"/>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E482EE16-3F14-9B83-69F8-C097F1FA65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5DC21FD5-5DDC-19B7-2667-46DDD44237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12" name="Otsikko 11">
            <a:extLst>
              <a:ext uri="{FF2B5EF4-FFF2-40B4-BE49-F238E27FC236}">
                <a16:creationId xmlns:a16="http://schemas.microsoft.com/office/drawing/2014/main" id="{17FF4E4D-6E12-3215-95D0-ABFA28F63059}"/>
              </a:ext>
            </a:extLst>
          </p:cNvPr>
          <p:cNvSpPr>
            <a:spLocks noGrp="1"/>
          </p:cNvSpPr>
          <p:nvPr>
            <p:ph type="title"/>
          </p:nvPr>
        </p:nvSpPr>
        <p:spPr/>
        <p:txBody>
          <a:bodyPr/>
          <a:lstStyle/>
          <a:p>
            <a:r>
              <a:rPr lang="fi-FI"/>
              <a:t>Historia näkyy edelleen</a:t>
            </a:r>
          </a:p>
        </p:txBody>
      </p:sp>
      <p:sp>
        <p:nvSpPr>
          <p:cNvPr id="32" name="Tekstiruutu 31">
            <a:extLst>
              <a:ext uri="{FF2B5EF4-FFF2-40B4-BE49-F238E27FC236}">
                <a16:creationId xmlns:a16="http://schemas.microsoft.com/office/drawing/2014/main" id="{51FB2943-B904-3EF3-01FA-53FBB3987517}"/>
              </a:ext>
            </a:extLst>
          </p:cNvPr>
          <p:cNvSpPr txBox="1"/>
          <p:nvPr/>
        </p:nvSpPr>
        <p:spPr>
          <a:xfrm>
            <a:off x="389953" y="1529505"/>
            <a:ext cx="6168452" cy="707886"/>
          </a:xfrm>
          <a:prstGeom prst="rect">
            <a:avLst/>
          </a:prstGeom>
          <a:noFill/>
        </p:spPr>
        <p:txBody>
          <a:bodyPr wrap="square">
            <a:spAutoFit/>
          </a:bodyPr>
          <a:lstStyle/>
          <a:p>
            <a:r>
              <a:rPr lang="fi-FI" sz="2000" dirty="0"/>
              <a:t>Pyöreän vesitornin sisällä on nykyään vuoristorata Linnunrata Extra. </a:t>
            </a:r>
          </a:p>
        </p:txBody>
      </p:sp>
      <p:pic>
        <p:nvPicPr>
          <p:cNvPr id="24" name="Sisällön paikkamerkki 23" descr="Linnanmäen pyöreä vesitorni ilmasta päin. Ympärillä huvipuiston laitteita.">
            <a:extLst>
              <a:ext uri="{FF2B5EF4-FFF2-40B4-BE49-F238E27FC236}">
                <a16:creationId xmlns:a16="http://schemas.microsoft.com/office/drawing/2014/main" id="{B0CF0581-CFD1-F925-5ADD-56D7DABBFAA5}"/>
              </a:ext>
            </a:extLst>
          </p:cNvPr>
          <p:cNvPicPr>
            <a:picLocks noGrp="1" noChangeAspect="1"/>
          </p:cNvPicPr>
          <p:nvPr>
            <p:ph sz="half" idx="4294967295"/>
          </p:nvPr>
        </p:nvPicPr>
        <p:blipFill>
          <a:blip r:embed="rId5">
            <a:lum bright="15000"/>
          </a:blip>
          <a:srcRect r="31238"/>
          <a:stretch>
            <a:fillRect/>
          </a:stretch>
        </p:blipFill>
        <p:spPr>
          <a:xfrm>
            <a:off x="463872" y="2292443"/>
            <a:ext cx="6462713" cy="4010025"/>
          </a:xfrm>
          <a:prstGeom prst="rect">
            <a:avLst/>
          </a:prstGeom>
        </p:spPr>
      </p:pic>
      <p:sp>
        <p:nvSpPr>
          <p:cNvPr id="26" name="Content Placeholder 2">
            <a:extLst>
              <a:ext uri="{FF2B5EF4-FFF2-40B4-BE49-F238E27FC236}">
                <a16:creationId xmlns:a16="http://schemas.microsoft.com/office/drawing/2014/main" id="{49A78944-6669-816B-2087-07613607619D}"/>
              </a:ext>
            </a:extLst>
          </p:cNvPr>
          <p:cNvSpPr txBox="1">
            <a:spLocks/>
          </p:cNvSpPr>
          <p:nvPr/>
        </p:nvSpPr>
        <p:spPr>
          <a:xfrm>
            <a:off x="351183" y="5986783"/>
            <a:ext cx="6096000" cy="78377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10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800" dirty="0"/>
          </a:p>
          <a:p>
            <a:r>
              <a:rPr lang="fi-FI" sz="1800" dirty="0"/>
              <a:t>Kuva: Helsingin kaupunginmuseo / Sky-Foto Möller</a:t>
            </a:r>
          </a:p>
        </p:txBody>
      </p:sp>
      <p:sp>
        <p:nvSpPr>
          <p:cNvPr id="30" name="Tekstiruutu 29">
            <a:extLst>
              <a:ext uri="{FF2B5EF4-FFF2-40B4-BE49-F238E27FC236}">
                <a16:creationId xmlns:a16="http://schemas.microsoft.com/office/drawing/2014/main" id="{BE76ECC5-7867-E66B-E8AD-9CBB275A6C31}"/>
              </a:ext>
            </a:extLst>
          </p:cNvPr>
          <p:cNvSpPr txBox="1"/>
          <p:nvPr/>
        </p:nvSpPr>
        <p:spPr>
          <a:xfrm>
            <a:off x="7394510" y="1529505"/>
            <a:ext cx="5381052" cy="707886"/>
          </a:xfrm>
          <a:prstGeom prst="rect">
            <a:avLst/>
          </a:prstGeom>
          <a:noFill/>
        </p:spPr>
        <p:txBody>
          <a:bodyPr wrap="square">
            <a:spAutoFit/>
          </a:bodyPr>
          <a:lstStyle/>
          <a:p>
            <a:r>
              <a:rPr lang="fi-FI" sz="2000"/>
              <a:t>Vesiposteja on edelleen, esimerkiksi pääkaupunkiseudulla noin 70. </a:t>
            </a:r>
          </a:p>
        </p:txBody>
      </p:sp>
      <p:pic>
        <p:nvPicPr>
          <p:cNvPr id="23" name="Sisällön paikkamerkki 22" descr="Vesipostista tulee vettä. Nainen on koiran ja juomapullon kanssa maassa kyykyssä.">
            <a:extLst>
              <a:ext uri="{FF2B5EF4-FFF2-40B4-BE49-F238E27FC236}">
                <a16:creationId xmlns:a16="http://schemas.microsoft.com/office/drawing/2014/main" id="{FF40A9B1-37E1-B80E-3C42-E1760DC3E356}"/>
              </a:ext>
            </a:extLst>
          </p:cNvPr>
          <p:cNvPicPr>
            <a:picLocks noGrp="1" noChangeAspect="1"/>
          </p:cNvPicPr>
          <p:nvPr>
            <p:ph sz="half" idx="2"/>
          </p:nvPr>
        </p:nvPicPr>
        <p:blipFill>
          <a:blip r:embed="rId6">
            <a:lum bright="10000"/>
          </a:blip>
          <a:stretch>
            <a:fillRect/>
          </a:stretch>
        </p:blipFill>
        <p:spPr>
          <a:xfrm>
            <a:off x="7473540" y="2292442"/>
            <a:ext cx="3564467" cy="4010025"/>
          </a:xfrm>
          <a:prstGeom prst="rect">
            <a:avLst/>
          </a:prstGeom>
        </p:spPr>
      </p:pic>
      <p:sp>
        <p:nvSpPr>
          <p:cNvPr id="28" name="Tekstiruutu 27">
            <a:extLst>
              <a:ext uri="{FF2B5EF4-FFF2-40B4-BE49-F238E27FC236}">
                <a16:creationId xmlns:a16="http://schemas.microsoft.com/office/drawing/2014/main" id="{C18F068C-8A19-3FAA-378E-25A7C463E418}"/>
              </a:ext>
            </a:extLst>
          </p:cNvPr>
          <p:cNvSpPr txBox="1"/>
          <p:nvPr/>
        </p:nvSpPr>
        <p:spPr>
          <a:xfrm>
            <a:off x="7394510" y="6378669"/>
            <a:ext cx="3896698" cy="369332"/>
          </a:xfrm>
          <a:prstGeom prst="rect">
            <a:avLst/>
          </a:prstGeom>
          <a:noFill/>
        </p:spPr>
        <p:txBody>
          <a:bodyPr wrap="square">
            <a:spAutoFit/>
          </a:bodyPr>
          <a:lstStyle/>
          <a:p>
            <a:r>
              <a:rPr lang="fi-FI" sz="1800"/>
              <a:t>Kuva: HSY, Käkelä Mikko. </a:t>
            </a:r>
            <a:endParaRPr lang="fi-FI" sz="1800">
              <a:solidFill>
                <a:srgbClr val="FF0000"/>
              </a:solidFill>
            </a:endParaRPr>
          </a:p>
        </p:txBody>
      </p:sp>
    </p:spTree>
    <p:extLst>
      <p:ext uri="{BB962C8B-B14F-4D97-AF65-F5344CB8AC3E}">
        <p14:creationId xmlns:p14="http://schemas.microsoft.com/office/powerpoint/2010/main" val="36173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6C1A6-B3BA-31DF-A572-E527C7D797F1}"/>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5051B126-1DF9-41D3-0CDB-A62B9003B6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685DC8EE-44EC-8C4A-0762-CB45FF29B24F}"/>
              </a:ext>
            </a:extLst>
          </p:cNvPr>
          <p:cNvSpPr>
            <a:spLocks noGrp="1"/>
          </p:cNvSpPr>
          <p:nvPr>
            <p:ph type="ctrTitle"/>
          </p:nvPr>
        </p:nvSpPr>
        <p:spPr>
          <a:xfrm>
            <a:off x="1999706" y="2290439"/>
            <a:ext cx="8862735" cy="1081418"/>
          </a:xfrm>
        </p:spPr>
        <p:txBody>
          <a:bodyPr/>
          <a:lstStyle/>
          <a:p>
            <a:pPr algn="l"/>
            <a:r>
              <a:rPr lang="fi-FI" sz="3300" dirty="0"/>
              <a:t>Seuraavaksi tarkistetaan tehtävämoniste</a:t>
            </a:r>
          </a:p>
        </p:txBody>
      </p:sp>
      <p:pic>
        <p:nvPicPr>
          <p:cNvPr id="16" name="Picture 8">
            <a:extLst>
              <a:ext uri="{FF2B5EF4-FFF2-40B4-BE49-F238E27FC236}">
                <a16:creationId xmlns:a16="http://schemas.microsoft.com/office/drawing/2014/main" id="{E90CCE97-2D5B-1078-2223-BD1DE5FE15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4" name="Tekstiruutu 3">
            <a:extLst>
              <a:ext uri="{FF2B5EF4-FFF2-40B4-BE49-F238E27FC236}">
                <a16:creationId xmlns:a16="http://schemas.microsoft.com/office/drawing/2014/main" id="{4E99B83F-12D4-D1B6-B357-5C55E4747D43}"/>
              </a:ext>
            </a:extLst>
          </p:cNvPr>
          <p:cNvSpPr txBox="1"/>
          <p:nvPr/>
        </p:nvSpPr>
        <p:spPr>
          <a:xfrm>
            <a:off x="7811814" y="6068249"/>
            <a:ext cx="6101254" cy="369012"/>
          </a:xfrm>
          <a:prstGeom prst="rect">
            <a:avLst/>
          </a:prstGeom>
          <a:noFill/>
        </p:spPr>
        <p:txBody>
          <a:bodyPr wrap="square">
            <a:spAutoFit/>
          </a:bodyPr>
          <a:lstStyle/>
          <a:p>
            <a:r>
              <a:rPr lang="fi-FI">
                <a:solidFill>
                  <a:schemeClr val="bg1"/>
                </a:solidFill>
              </a:rPr>
              <a:t>Kuva: Vantaan kaupunginmuseo, 1930.</a:t>
            </a:r>
          </a:p>
        </p:txBody>
      </p:sp>
    </p:spTree>
    <p:extLst>
      <p:ext uri="{BB962C8B-B14F-4D97-AF65-F5344CB8AC3E}">
        <p14:creationId xmlns:p14="http://schemas.microsoft.com/office/powerpoint/2010/main" val="2090402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DD70AA-7710-FB6D-A626-0A3AC2F141F6}"/>
            </a:ext>
          </a:extLst>
        </p:cNvPr>
        <p:cNvGrpSpPr/>
        <p:nvPr/>
      </p:nvGrpSpPr>
      <p:grpSpPr>
        <a:xfrm>
          <a:off x="0" y="0"/>
          <a:ext cx="0" cy="0"/>
          <a:chOff x="0" y="0"/>
          <a:chExt cx="0" cy="0"/>
        </a:xfrm>
      </p:grpSpPr>
      <p:pic>
        <p:nvPicPr>
          <p:cNvPr id="16" name="Picture 8">
            <a:extLst>
              <a:ext uri="{FF2B5EF4-FFF2-40B4-BE49-F238E27FC236}">
                <a16:creationId xmlns:a16="http://schemas.microsoft.com/office/drawing/2014/main" id="{C02BF9FC-86C8-0C15-AA26-93165A670C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
        <p:nvSpPr>
          <p:cNvPr id="56" name="Otsikko 55">
            <a:extLst>
              <a:ext uri="{FF2B5EF4-FFF2-40B4-BE49-F238E27FC236}">
                <a16:creationId xmlns:a16="http://schemas.microsoft.com/office/drawing/2014/main" id="{C29875D7-D4BF-801D-C99A-46F8DCA84654}"/>
              </a:ext>
            </a:extLst>
          </p:cNvPr>
          <p:cNvSpPr>
            <a:spLocks noGrp="1"/>
          </p:cNvSpPr>
          <p:nvPr>
            <p:ph type="ctrTitle"/>
          </p:nvPr>
        </p:nvSpPr>
        <p:spPr>
          <a:xfrm>
            <a:off x="4534852" y="-411197"/>
            <a:ext cx="3126648" cy="972336"/>
          </a:xfrm>
        </p:spPr>
        <p:txBody>
          <a:bodyPr/>
          <a:lstStyle/>
          <a:p>
            <a:r>
              <a:rPr lang="fi-FI" sz="2800" dirty="0"/>
              <a:t>Lähtö/maali</a:t>
            </a:r>
          </a:p>
        </p:txBody>
      </p:sp>
      <p:sp>
        <p:nvSpPr>
          <p:cNvPr id="21" name="Alaotsikko 12">
            <a:extLst>
              <a:ext uri="{FF2B5EF4-FFF2-40B4-BE49-F238E27FC236}">
                <a16:creationId xmlns:a16="http://schemas.microsoft.com/office/drawing/2014/main" id="{BB0BDDC7-1B61-97A9-0D18-D9B5A8EF2AE2}"/>
              </a:ext>
            </a:extLst>
          </p:cNvPr>
          <p:cNvSpPr txBox="1">
            <a:spLocks/>
          </p:cNvSpPr>
          <p:nvPr/>
        </p:nvSpPr>
        <p:spPr>
          <a:xfrm>
            <a:off x="5578694" y="4629814"/>
            <a:ext cx="1797113" cy="5803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i-FI" sz="2000" b="0" i="0" u="none" strike="noStrike" kern="1200" cap="none" spc="0" normalizeH="0" baseline="0" noProof="0">
                <a:ln>
                  <a:noFill/>
                </a:ln>
                <a:solidFill>
                  <a:srgbClr val="2C2A29"/>
                </a:solidFill>
                <a:effectLst/>
                <a:uLnTx/>
                <a:uFillTx/>
                <a:latin typeface="+mn-lt"/>
                <a:ea typeface="Source Sans Pro" panose="020B0503030403020204" pitchFamily="34" charset="0"/>
                <a:cs typeface="+mn-cs"/>
              </a:rPr>
              <a:t>Särkänniemi</a:t>
            </a:r>
          </a:p>
        </p:txBody>
      </p:sp>
      <p:grpSp>
        <p:nvGrpSpPr>
          <p:cNvPr id="32" name="Ryhmä 31" descr="1860.">
            <a:extLst>
              <a:ext uri="{FF2B5EF4-FFF2-40B4-BE49-F238E27FC236}">
                <a16:creationId xmlns:a16="http://schemas.microsoft.com/office/drawing/2014/main" id="{2E39C5AA-5564-07B0-86F1-6A63104328B1}"/>
              </a:ext>
            </a:extLst>
          </p:cNvPr>
          <p:cNvGrpSpPr/>
          <p:nvPr/>
        </p:nvGrpSpPr>
        <p:grpSpPr>
          <a:xfrm>
            <a:off x="6349787" y="1231029"/>
            <a:ext cx="1160745" cy="331135"/>
            <a:chOff x="6547907" y="1231029"/>
            <a:chExt cx="1160745" cy="331135"/>
          </a:xfrm>
        </p:grpSpPr>
        <p:sp>
          <p:nvSpPr>
            <p:cNvPr id="3" name="Alaotsikko 12">
              <a:extLst>
                <a:ext uri="{FF2B5EF4-FFF2-40B4-BE49-F238E27FC236}">
                  <a16:creationId xmlns:a16="http://schemas.microsoft.com/office/drawing/2014/main" id="{896C2B0C-6950-3C7C-9969-1F0254C045CF}"/>
                </a:ext>
              </a:extLst>
            </p:cNvPr>
            <p:cNvSpPr txBox="1">
              <a:spLocks/>
            </p:cNvSpPr>
            <p:nvPr/>
          </p:nvSpPr>
          <p:spPr>
            <a:xfrm>
              <a:off x="6547907" y="1231029"/>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1860</a:t>
              </a:r>
            </a:p>
          </p:txBody>
        </p:sp>
        <p:sp>
          <p:nvSpPr>
            <p:cNvPr id="31" name="Ellipsi 30">
              <a:extLst>
                <a:ext uri="{FF2B5EF4-FFF2-40B4-BE49-F238E27FC236}">
                  <a16:creationId xmlns:a16="http://schemas.microsoft.com/office/drawing/2014/main" id="{E98098C8-4BF5-9B1E-1E9C-AD2D6B848742}"/>
                </a:ext>
              </a:extLst>
            </p:cNvPr>
            <p:cNvSpPr/>
            <p:nvPr/>
          </p:nvSpPr>
          <p:spPr>
            <a:xfrm>
              <a:off x="6672595" y="1336311"/>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1" name="Ryhmä 50" descr="tulipalo">
            <a:extLst>
              <a:ext uri="{FF2B5EF4-FFF2-40B4-BE49-F238E27FC236}">
                <a16:creationId xmlns:a16="http://schemas.microsoft.com/office/drawing/2014/main" id="{8B00A737-7302-3CE7-EF43-B28C150CE478}"/>
              </a:ext>
            </a:extLst>
          </p:cNvPr>
          <p:cNvGrpSpPr/>
          <p:nvPr/>
        </p:nvGrpSpPr>
        <p:grpSpPr>
          <a:xfrm>
            <a:off x="7069653" y="2265740"/>
            <a:ext cx="1222499" cy="331135"/>
            <a:chOff x="7115373" y="2265740"/>
            <a:chExt cx="1222499" cy="331135"/>
          </a:xfrm>
        </p:grpSpPr>
        <p:sp>
          <p:nvSpPr>
            <p:cNvPr id="9" name="Alaotsikko 12">
              <a:extLst>
                <a:ext uri="{FF2B5EF4-FFF2-40B4-BE49-F238E27FC236}">
                  <a16:creationId xmlns:a16="http://schemas.microsoft.com/office/drawing/2014/main" id="{370D4CDA-E434-8487-659F-2C59806C4F4F}"/>
                </a:ext>
              </a:extLst>
            </p:cNvPr>
            <p:cNvSpPr txBox="1">
              <a:spLocks/>
            </p:cNvSpPr>
            <p:nvPr/>
          </p:nvSpPr>
          <p:spPr>
            <a:xfrm>
              <a:off x="7177127" y="2265740"/>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tulipalo</a:t>
              </a:r>
            </a:p>
          </p:txBody>
        </p:sp>
        <p:sp>
          <p:nvSpPr>
            <p:cNvPr id="4" name="Ellipsi 3">
              <a:extLst>
                <a:ext uri="{FF2B5EF4-FFF2-40B4-BE49-F238E27FC236}">
                  <a16:creationId xmlns:a16="http://schemas.microsoft.com/office/drawing/2014/main" id="{B701B426-264B-73E9-5AAF-64324FA2DD77}"/>
                </a:ext>
              </a:extLst>
            </p:cNvPr>
            <p:cNvSpPr/>
            <p:nvPr/>
          </p:nvSpPr>
          <p:spPr>
            <a:xfrm>
              <a:off x="7115373" y="2381974"/>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5" name="Ryhmä 34" descr="1300-luku">
            <a:extLst>
              <a:ext uri="{FF2B5EF4-FFF2-40B4-BE49-F238E27FC236}">
                <a16:creationId xmlns:a16="http://schemas.microsoft.com/office/drawing/2014/main" id="{B28D1ADB-B38A-2537-C6F2-238827DC0F19}"/>
              </a:ext>
            </a:extLst>
          </p:cNvPr>
          <p:cNvGrpSpPr/>
          <p:nvPr/>
        </p:nvGrpSpPr>
        <p:grpSpPr>
          <a:xfrm>
            <a:off x="7804199" y="750024"/>
            <a:ext cx="1487537" cy="331135"/>
            <a:chOff x="8021806" y="554273"/>
            <a:chExt cx="1487537" cy="331135"/>
          </a:xfrm>
        </p:grpSpPr>
        <p:sp>
          <p:nvSpPr>
            <p:cNvPr id="23" name="Alaotsikko 12">
              <a:extLst>
                <a:ext uri="{FF2B5EF4-FFF2-40B4-BE49-F238E27FC236}">
                  <a16:creationId xmlns:a16="http://schemas.microsoft.com/office/drawing/2014/main" id="{980A9FC1-88E8-D9C3-8F33-1E8DFF3AFB5E}"/>
                </a:ext>
              </a:extLst>
            </p:cNvPr>
            <p:cNvSpPr txBox="1">
              <a:spLocks/>
            </p:cNvSpPr>
            <p:nvPr/>
          </p:nvSpPr>
          <p:spPr>
            <a:xfrm>
              <a:off x="8021806" y="554273"/>
              <a:ext cx="1487537"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1300-luku</a:t>
              </a:r>
            </a:p>
          </p:txBody>
        </p:sp>
        <p:sp>
          <p:nvSpPr>
            <p:cNvPr id="6" name="Ellipsi 5">
              <a:extLst>
                <a:ext uri="{FF2B5EF4-FFF2-40B4-BE49-F238E27FC236}">
                  <a16:creationId xmlns:a16="http://schemas.microsoft.com/office/drawing/2014/main" id="{2678B72F-CDD5-23BE-0A8D-BFC8A46E3E4F}"/>
                </a:ext>
              </a:extLst>
            </p:cNvPr>
            <p:cNvSpPr/>
            <p:nvPr/>
          </p:nvSpPr>
          <p:spPr>
            <a:xfrm>
              <a:off x="8027528" y="671145"/>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9" name="Ryhmä 48" descr="Saimaa">
            <a:extLst>
              <a:ext uri="{FF2B5EF4-FFF2-40B4-BE49-F238E27FC236}">
                <a16:creationId xmlns:a16="http://schemas.microsoft.com/office/drawing/2014/main" id="{E43B48D4-0338-705E-FDDC-988A47BC3A34}"/>
              </a:ext>
            </a:extLst>
          </p:cNvPr>
          <p:cNvGrpSpPr/>
          <p:nvPr/>
        </p:nvGrpSpPr>
        <p:grpSpPr>
          <a:xfrm>
            <a:off x="8729184" y="1432947"/>
            <a:ext cx="1208130" cy="331135"/>
            <a:chOff x="8729184" y="1432947"/>
            <a:chExt cx="1208130" cy="331135"/>
          </a:xfrm>
        </p:grpSpPr>
        <p:sp>
          <p:nvSpPr>
            <p:cNvPr id="22" name="Alaotsikko 12">
              <a:extLst>
                <a:ext uri="{FF2B5EF4-FFF2-40B4-BE49-F238E27FC236}">
                  <a16:creationId xmlns:a16="http://schemas.microsoft.com/office/drawing/2014/main" id="{C829A468-1D93-C29C-40DF-39EAAB6F6A76}"/>
                </a:ext>
              </a:extLst>
            </p:cNvPr>
            <p:cNvSpPr txBox="1">
              <a:spLocks/>
            </p:cNvSpPr>
            <p:nvPr/>
          </p:nvSpPr>
          <p:spPr>
            <a:xfrm>
              <a:off x="8776569" y="1432947"/>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Saimaa</a:t>
              </a:r>
            </a:p>
          </p:txBody>
        </p:sp>
        <p:sp>
          <p:nvSpPr>
            <p:cNvPr id="12" name="Ellipsi 11">
              <a:extLst>
                <a:ext uri="{FF2B5EF4-FFF2-40B4-BE49-F238E27FC236}">
                  <a16:creationId xmlns:a16="http://schemas.microsoft.com/office/drawing/2014/main" id="{F454B0A5-D2E0-63A9-B74E-24A58F6D9F32}"/>
                </a:ext>
              </a:extLst>
            </p:cNvPr>
            <p:cNvSpPr/>
            <p:nvPr/>
          </p:nvSpPr>
          <p:spPr>
            <a:xfrm>
              <a:off x="8729184" y="153737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2" name="Ryhmä 51" descr="putkiasentaja">
            <a:extLst>
              <a:ext uri="{FF2B5EF4-FFF2-40B4-BE49-F238E27FC236}">
                <a16:creationId xmlns:a16="http://schemas.microsoft.com/office/drawing/2014/main" id="{BFA82109-0004-10E6-FA71-7C09A13FE4B3}"/>
              </a:ext>
            </a:extLst>
          </p:cNvPr>
          <p:cNvGrpSpPr/>
          <p:nvPr/>
        </p:nvGrpSpPr>
        <p:grpSpPr>
          <a:xfrm>
            <a:off x="9336530" y="3112799"/>
            <a:ext cx="1872918" cy="296412"/>
            <a:chOff x="9336530" y="3112799"/>
            <a:chExt cx="1872918" cy="296412"/>
          </a:xfrm>
        </p:grpSpPr>
        <p:sp>
          <p:nvSpPr>
            <p:cNvPr id="28" name="Alaotsikko 12">
              <a:extLst>
                <a:ext uri="{FF2B5EF4-FFF2-40B4-BE49-F238E27FC236}">
                  <a16:creationId xmlns:a16="http://schemas.microsoft.com/office/drawing/2014/main" id="{A1A40A43-9424-4852-06A5-344195CCCC55}"/>
                </a:ext>
              </a:extLst>
            </p:cNvPr>
            <p:cNvSpPr txBox="1">
              <a:spLocks/>
            </p:cNvSpPr>
            <p:nvPr/>
          </p:nvSpPr>
          <p:spPr>
            <a:xfrm>
              <a:off x="9482945" y="3112799"/>
              <a:ext cx="1726503" cy="2964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putkiasentaja</a:t>
              </a:r>
            </a:p>
          </p:txBody>
        </p:sp>
        <p:sp>
          <p:nvSpPr>
            <p:cNvPr id="18" name="Ellipsi 17">
              <a:extLst>
                <a:ext uri="{FF2B5EF4-FFF2-40B4-BE49-F238E27FC236}">
                  <a16:creationId xmlns:a16="http://schemas.microsoft.com/office/drawing/2014/main" id="{C29A0244-E8D9-D930-9B35-3324AEC0F792}"/>
                </a:ext>
              </a:extLst>
            </p:cNvPr>
            <p:cNvSpPr/>
            <p:nvPr/>
          </p:nvSpPr>
          <p:spPr>
            <a:xfrm>
              <a:off x="9336530" y="319123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9" name="Alaotsikko 12">
            <a:extLst>
              <a:ext uri="{FF2B5EF4-FFF2-40B4-BE49-F238E27FC236}">
                <a16:creationId xmlns:a16="http://schemas.microsoft.com/office/drawing/2014/main" id="{20171158-A4CC-955F-999E-BD9C2CE14C7A}"/>
              </a:ext>
            </a:extLst>
          </p:cNvPr>
          <p:cNvSpPr txBox="1">
            <a:spLocks/>
          </p:cNvSpPr>
          <p:nvPr/>
        </p:nvSpPr>
        <p:spPr>
          <a:xfrm>
            <a:off x="9318436" y="4806248"/>
            <a:ext cx="1679639" cy="5225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häiriötilanne</a:t>
            </a:r>
          </a:p>
          <a:p>
            <a:endParaRPr lang="fi-FI"/>
          </a:p>
          <a:p>
            <a:endParaRPr lang="fi-FI"/>
          </a:p>
        </p:txBody>
      </p:sp>
      <p:grpSp>
        <p:nvGrpSpPr>
          <p:cNvPr id="83" name="Ryhmä 82" descr="ämpäri">
            <a:extLst>
              <a:ext uri="{FF2B5EF4-FFF2-40B4-BE49-F238E27FC236}">
                <a16:creationId xmlns:a16="http://schemas.microsoft.com/office/drawing/2014/main" id="{2440C24A-D952-6097-DD17-AEFD8E806C68}"/>
              </a:ext>
            </a:extLst>
          </p:cNvPr>
          <p:cNvGrpSpPr/>
          <p:nvPr/>
        </p:nvGrpSpPr>
        <p:grpSpPr>
          <a:xfrm>
            <a:off x="7748829" y="4287599"/>
            <a:ext cx="1208673" cy="331135"/>
            <a:chOff x="7901229" y="4287599"/>
            <a:chExt cx="1208673" cy="331135"/>
          </a:xfrm>
        </p:grpSpPr>
        <p:sp>
          <p:nvSpPr>
            <p:cNvPr id="17" name="Alaotsikko 12">
              <a:extLst>
                <a:ext uri="{FF2B5EF4-FFF2-40B4-BE49-F238E27FC236}">
                  <a16:creationId xmlns:a16="http://schemas.microsoft.com/office/drawing/2014/main" id="{F3ADC792-6493-E40A-67FC-210E40FB57CB}"/>
                </a:ext>
              </a:extLst>
            </p:cNvPr>
            <p:cNvSpPr txBox="1">
              <a:spLocks/>
            </p:cNvSpPr>
            <p:nvPr/>
          </p:nvSpPr>
          <p:spPr>
            <a:xfrm>
              <a:off x="7949157" y="4287599"/>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ämpäri</a:t>
              </a:r>
            </a:p>
          </p:txBody>
        </p:sp>
        <p:sp>
          <p:nvSpPr>
            <p:cNvPr id="57" name="Ellipsi 56">
              <a:extLst>
                <a:ext uri="{FF2B5EF4-FFF2-40B4-BE49-F238E27FC236}">
                  <a16:creationId xmlns:a16="http://schemas.microsoft.com/office/drawing/2014/main" id="{4F4EF5A6-21D5-D46E-132E-083079460DC2}"/>
                </a:ext>
              </a:extLst>
            </p:cNvPr>
            <p:cNvSpPr/>
            <p:nvPr/>
          </p:nvSpPr>
          <p:spPr>
            <a:xfrm>
              <a:off x="7901229" y="440183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88" name="Ryhmä 87" descr="vesiposti">
            <a:extLst>
              <a:ext uri="{FF2B5EF4-FFF2-40B4-BE49-F238E27FC236}">
                <a16:creationId xmlns:a16="http://schemas.microsoft.com/office/drawing/2014/main" id="{4CA78092-DF49-FFE4-ECEE-4458DEC33DB7}"/>
              </a:ext>
            </a:extLst>
          </p:cNvPr>
          <p:cNvGrpSpPr/>
          <p:nvPr/>
        </p:nvGrpSpPr>
        <p:grpSpPr>
          <a:xfrm>
            <a:off x="7244978" y="5515778"/>
            <a:ext cx="1281001" cy="331135"/>
            <a:chOff x="7321178" y="5515778"/>
            <a:chExt cx="1281001" cy="331135"/>
          </a:xfrm>
        </p:grpSpPr>
        <p:sp>
          <p:nvSpPr>
            <p:cNvPr id="10" name="Alaotsikko 12">
              <a:extLst>
                <a:ext uri="{FF2B5EF4-FFF2-40B4-BE49-F238E27FC236}">
                  <a16:creationId xmlns:a16="http://schemas.microsoft.com/office/drawing/2014/main" id="{B17536E7-FA85-3605-157B-612251666B25}"/>
                </a:ext>
              </a:extLst>
            </p:cNvPr>
            <p:cNvSpPr txBox="1">
              <a:spLocks/>
            </p:cNvSpPr>
            <p:nvPr/>
          </p:nvSpPr>
          <p:spPr>
            <a:xfrm>
              <a:off x="7441434" y="5515778"/>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vesiposti</a:t>
              </a:r>
            </a:p>
          </p:txBody>
        </p:sp>
        <p:sp>
          <p:nvSpPr>
            <p:cNvPr id="59" name="Ellipsi 58">
              <a:extLst>
                <a:ext uri="{FF2B5EF4-FFF2-40B4-BE49-F238E27FC236}">
                  <a16:creationId xmlns:a16="http://schemas.microsoft.com/office/drawing/2014/main" id="{26A4550A-39C6-D1FF-B736-D86798EE41CF}"/>
                </a:ext>
              </a:extLst>
            </p:cNvPr>
            <p:cNvSpPr/>
            <p:nvPr/>
          </p:nvSpPr>
          <p:spPr>
            <a:xfrm>
              <a:off x="7321178" y="5626971"/>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90" name="Ryhmä 89" descr="Vantaanjoki">
            <a:extLst>
              <a:ext uri="{FF2B5EF4-FFF2-40B4-BE49-F238E27FC236}">
                <a16:creationId xmlns:a16="http://schemas.microsoft.com/office/drawing/2014/main" id="{F6C88C9C-DF64-C865-2361-F9DACE44B75E}"/>
              </a:ext>
            </a:extLst>
          </p:cNvPr>
          <p:cNvGrpSpPr/>
          <p:nvPr/>
        </p:nvGrpSpPr>
        <p:grpSpPr>
          <a:xfrm>
            <a:off x="5370426" y="5985360"/>
            <a:ext cx="1689940" cy="331136"/>
            <a:chOff x="5324706" y="6137760"/>
            <a:chExt cx="1689940" cy="331136"/>
          </a:xfrm>
        </p:grpSpPr>
        <p:sp>
          <p:nvSpPr>
            <p:cNvPr id="14" name="Alaotsikko 12">
              <a:extLst>
                <a:ext uri="{FF2B5EF4-FFF2-40B4-BE49-F238E27FC236}">
                  <a16:creationId xmlns:a16="http://schemas.microsoft.com/office/drawing/2014/main" id="{14FCB5FE-2179-265D-78E9-D864E24827FA}"/>
                </a:ext>
              </a:extLst>
            </p:cNvPr>
            <p:cNvSpPr txBox="1">
              <a:spLocks/>
            </p:cNvSpPr>
            <p:nvPr/>
          </p:nvSpPr>
          <p:spPr>
            <a:xfrm>
              <a:off x="5396702" y="6137760"/>
              <a:ext cx="1617944" cy="3311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Vantaanjoki</a:t>
              </a:r>
            </a:p>
          </p:txBody>
        </p:sp>
        <p:sp>
          <p:nvSpPr>
            <p:cNvPr id="60" name="Ellipsi 59">
              <a:extLst>
                <a:ext uri="{FF2B5EF4-FFF2-40B4-BE49-F238E27FC236}">
                  <a16:creationId xmlns:a16="http://schemas.microsoft.com/office/drawing/2014/main" id="{9DA9A5DA-B6CD-A44F-8368-655F6E3D09DE}"/>
                </a:ext>
              </a:extLst>
            </p:cNvPr>
            <p:cNvSpPr/>
            <p:nvPr/>
          </p:nvSpPr>
          <p:spPr>
            <a:xfrm>
              <a:off x="5324706" y="623602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5" name="Ryhmä 44" descr="Turku">
            <a:extLst>
              <a:ext uri="{FF2B5EF4-FFF2-40B4-BE49-F238E27FC236}">
                <a16:creationId xmlns:a16="http://schemas.microsoft.com/office/drawing/2014/main" id="{EC73DC90-B7E7-34A5-5558-A3955BB5FC0D}"/>
              </a:ext>
            </a:extLst>
          </p:cNvPr>
          <p:cNvGrpSpPr/>
          <p:nvPr/>
        </p:nvGrpSpPr>
        <p:grpSpPr>
          <a:xfrm>
            <a:off x="5779540" y="3521204"/>
            <a:ext cx="1160745" cy="331135"/>
            <a:chOff x="5779540" y="3521204"/>
            <a:chExt cx="1160745" cy="331135"/>
          </a:xfrm>
        </p:grpSpPr>
        <p:sp>
          <p:nvSpPr>
            <p:cNvPr id="26" name="Alaotsikko 12">
              <a:extLst>
                <a:ext uri="{FF2B5EF4-FFF2-40B4-BE49-F238E27FC236}">
                  <a16:creationId xmlns:a16="http://schemas.microsoft.com/office/drawing/2014/main" id="{508BB96D-CBD7-F0A8-9491-FE7090843C2E}"/>
                </a:ext>
              </a:extLst>
            </p:cNvPr>
            <p:cNvSpPr txBox="1">
              <a:spLocks/>
            </p:cNvSpPr>
            <p:nvPr/>
          </p:nvSpPr>
          <p:spPr>
            <a:xfrm>
              <a:off x="5779540" y="3521204"/>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dirty="0"/>
                <a:t>Turku</a:t>
              </a:r>
            </a:p>
          </p:txBody>
        </p:sp>
        <p:sp>
          <p:nvSpPr>
            <p:cNvPr id="61" name="Ellipsi 60">
              <a:extLst>
                <a:ext uri="{FF2B5EF4-FFF2-40B4-BE49-F238E27FC236}">
                  <a16:creationId xmlns:a16="http://schemas.microsoft.com/office/drawing/2014/main" id="{F51F8F75-9D8D-0420-C596-1E97A17DDCDD}"/>
                </a:ext>
              </a:extLst>
            </p:cNvPr>
            <p:cNvSpPr/>
            <p:nvPr/>
          </p:nvSpPr>
          <p:spPr>
            <a:xfrm>
              <a:off x="5815377" y="360424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6" name="Ryhmä 45" descr="tulva">
            <a:extLst>
              <a:ext uri="{FF2B5EF4-FFF2-40B4-BE49-F238E27FC236}">
                <a16:creationId xmlns:a16="http://schemas.microsoft.com/office/drawing/2014/main" id="{91D1BFD2-23EC-C1E8-CC55-3FA4399BE996}"/>
              </a:ext>
            </a:extLst>
          </p:cNvPr>
          <p:cNvGrpSpPr/>
          <p:nvPr/>
        </p:nvGrpSpPr>
        <p:grpSpPr>
          <a:xfrm>
            <a:off x="5730167" y="2724211"/>
            <a:ext cx="1160745" cy="331135"/>
            <a:chOff x="5730167" y="2724211"/>
            <a:chExt cx="1160745" cy="331135"/>
          </a:xfrm>
        </p:grpSpPr>
        <p:sp>
          <p:nvSpPr>
            <p:cNvPr id="25" name="Alaotsikko 12">
              <a:extLst>
                <a:ext uri="{FF2B5EF4-FFF2-40B4-BE49-F238E27FC236}">
                  <a16:creationId xmlns:a16="http://schemas.microsoft.com/office/drawing/2014/main" id="{9CB2F7ED-3CF6-EE17-311B-47B75EEE380D}"/>
                </a:ext>
              </a:extLst>
            </p:cNvPr>
            <p:cNvSpPr txBox="1">
              <a:spLocks/>
            </p:cNvSpPr>
            <p:nvPr/>
          </p:nvSpPr>
          <p:spPr>
            <a:xfrm>
              <a:off x="5730167" y="2724211"/>
              <a:ext cx="1160745"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tulva</a:t>
              </a:r>
            </a:p>
          </p:txBody>
        </p:sp>
        <p:sp>
          <p:nvSpPr>
            <p:cNvPr id="62" name="Ellipsi 61">
              <a:extLst>
                <a:ext uri="{FF2B5EF4-FFF2-40B4-BE49-F238E27FC236}">
                  <a16:creationId xmlns:a16="http://schemas.microsoft.com/office/drawing/2014/main" id="{DA383CB4-4AA5-8BD6-E1DA-F2169CFA76ED}"/>
                </a:ext>
              </a:extLst>
            </p:cNvPr>
            <p:cNvSpPr/>
            <p:nvPr/>
          </p:nvSpPr>
          <p:spPr>
            <a:xfrm>
              <a:off x="5843592" y="2827851"/>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93" name="Ryhmä 92" descr="Linnanmäki">
            <a:extLst>
              <a:ext uri="{FF2B5EF4-FFF2-40B4-BE49-F238E27FC236}">
                <a16:creationId xmlns:a16="http://schemas.microsoft.com/office/drawing/2014/main" id="{9AB0BB40-3BA9-0F7A-43F3-0F2C07E1E862}"/>
              </a:ext>
            </a:extLst>
          </p:cNvPr>
          <p:cNvGrpSpPr/>
          <p:nvPr/>
        </p:nvGrpSpPr>
        <p:grpSpPr>
          <a:xfrm>
            <a:off x="4513120" y="5294213"/>
            <a:ext cx="1646625" cy="555515"/>
            <a:chOff x="4513120" y="5294213"/>
            <a:chExt cx="1646625" cy="555515"/>
          </a:xfrm>
        </p:grpSpPr>
        <p:sp>
          <p:nvSpPr>
            <p:cNvPr id="8" name="Alaotsikko 12">
              <a:extLst>
                <a:ext uri="{FF2B5EF4-FFF2-40B4-BE49-F238E27FC236}">
                  <a16:creationId xmlns:a16="http://schemas.microsoft.com/office/drawing/2014/main" id="{B96742FB-C344-04DA-72B5-4C16283E163D}"/>
                </a:ext>
              </a:extLst>
            </p:cNvPr>
            <p:cNvSpPr txBox="1">
              <a:spLocks/>
            </p:cNvSpPr>
            <p:nvPr/>
          </p:nvSpPr>
          <p:spPr>
            <a:xfrm>
              <a:off x="4633658" y="5294213"/>
              <a:ext cx="1526087" cy="5555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Linnanmäki</a:t>
              </a:r>
            </a:p>
          </p:txBody>
        </p:sp>
        <p:sp>
          <p:nvSpPr>
            <p:cNvPr id="63" name="Ellipsi 62">
              <a:extLst>
                <a:ext uri="{FF2B5EF4-FFF2-40B4-BE49-F238E27FC236}">
                  <a16:creationId xmlns:a16="http://schemas.microsoft.com/office/drawing/2014/main" id="{AD395AC8-C4CA-FB01-949C-65D804376A0B}"/>
                </a:ext>
              </a:extLst>
            </p:cNvPr>
            <p:cNvSpPr/>
            <p:nvPr/>
          </p:nvSpPr>
          <p:spPr>
            <a:xfrm>
              <a:off x="4513120" y="539749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4" name="Ryhmä 43" descr="vedenpuhdistuslaitos">
            <a:extLst>
              <a:ext uri="{FF2B5EF4-FFF2-40B4-BE49-F238E27FC236}">
                <a16:creationId xmlns:a16="http://schemas.microsoft.com/office/drawing/2014/main" id="{74B29D74-2038-3E88-2C73-97B2224318C0}"/>
              </a:ext>
            </a:extLst>
          </p:cNvPr>
          <p:cNvGrpSpPr/>
          <p:nvPr/>
        </p:nvGrpSpPr>
        <p:grpSpPr>
          <a:xfrm>
            <a:off x="4200863" y="4057634"/>
            <a:ext cx="2718166" cy="641557"/>
            <a:chOff x="4155143" y="4057634"/>
            <a:chExt cx="2718166" cy="641557"/>
          </a:xfrm>
        </p:grpSpPr>
        <p:sp>
          <p:nvSpPr>
            <p:cNvPr id="11" name="Alaotsikko 12">
              <a:extLst>
                <a:ext uri="{FF2B5EF4-FFF2-40B4-BE49-F238E27FC236}">
                  <a16:creationId xmlns:a16="http://schemas.microsoft.com/office/drawing/2014/main" id="{CD4DA23E-8573-FF5D-0510-3D136DE5335B}"/>
                </a:ext>
              </a:extLst>
            </p:cNvPr>
            <p:cNvSpPr txBox="1">
              <a:spLocks/>
            </p:cNvSpPr>
            <p:nvPr/>
          </p:nvSpPr>
          <p:spPr>
            <a:xfrm>
              <a:off x="4242844" y="4057634"/>
              <a:ext cx="2630465" cy="6415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vedenpuhdistuslaitos</a:t>
              </a:r>
            </a:p>
          </p:txBody>
        </p:sp>
        <p:sp>
          <p:nvSpPr>
            <p:cNvPr id="65" name="Ellipsi 64">
              <a:extLst>
                <a:ext uri="{FF2B5EF4-FFF2-40B4-BE49-F238E27FC236}">
                  <a16:creationId xmlns:a16="http://schemas.microsoft.com/office/drawing/2014/main" id="{9A368F4A-3D2C-20C3-A866-5E7D4B6DCFDC}"/>
                </a:ext>
              </a:extLst>
            </p:cNvPr>
            <p:cNvSpPr/>
            <p:nvPr/>
          </p:nvSpPr>
          <p:spPr>
            <a:xfrm>
              <a:off x="4155143" y="418254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1" name="Ryhmä 40" descr="vessa">
            <a:extLst>
              <a:ext uri="{FF2B5EF4-FFF2-40B4-BE49-F238E27FC236}">
                <a16:creationId xmlns:a16="http://schemas.microsoft.com/office/drawing/2014/main" id="{994ABEBC-C851-1863-851C-EBEB692675FE}"/>
              </a:ext>
            </a:extLst>
          </p:cNvPr>
          <p:cNvGrpSpPr/>
          <p:nvPr/>
        </p:nvGrpSpPr>
        <p:grpSpPr>
          <a:xfrm>
            <a:off x="4115154" y="3092644"/>
            <a:ext cx="1726503" cy="331135"/>
            <a:chOff x="4160874" y="3092644"/>
            <a:chExt cx="1726503" cy="331135"/>
          </a:xfrm>
        </p:grpSpPr>
        <p:sp>
          <p:nvSpPr>
            <p:cNvPr id="19" name="Alaotsikko 12">
              <a:extLst>
                <a:ext uri="{FF2B5EF4-FFF2-40B4-BE49-F238E27FC236}">
                  <a16:creationId xmlns:a16="http://schemas.microsoft.com/office/drawing/2014/main" id="{97BB3A27-0C67-6FF0-59F7-076945C04793}"/>
                </a:ext>
              </a:extLst>
            </p:cNvPr>
            <p:cNvSpPr txBox="1">
              <a:spLocks/>
            </p:cNvSpPr>
            <p:nvPr/>
          </p:nvSpPr>
          <p:spPr>
            <a:xfrm>
              <a:off x="4160874" y="3092644"/>
              <a:ext cx="1726503" cy="331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vessa</a:t>
              </a:r>
            </a:p>
          </p:txBody>
        </p:sp>
        <p:sp>
          <p:nvSpPr>
            <p:cNvPr id="66" name="Ellipsi 65">
              <a:extLst>
                <a:ext uri="{FF2B5EF4-FFF2-40B4-BE49-F238E27FC236}">
                  <a16:creationId xmlns:a16="http://schemas.microsoft.com/office/drawing/2014/main" id="{43A25286-151C-FDC8-FD39-53C1622BE660}"/>
                </a:ext>
              </a:extLst>
            </p:cNvPr>
            <p:cNvSpPr/>
            <p:nvPr/>
          </p:nvSpPr>
          <p:spPr>
            <a:xfrm>
              <a:off x="4530583" y="3212657"/>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8" name="Ryhmä 47" descr="Päijännetunneli">
            <a:extLst>
              <a:ext uri="{FF2B5EF4-FFF2-40B4-BE49-F238E27FC236}">
                <a16:creationId xmlns:a16="http://schemas.microsoft.com/office/drawing/2014/main" id="{22D9E766-F28E-48A9-8701-8A7DEC9D3F48}"/>
              </a:ext>
            </a:extLst>
          </p:cNvPr>
          <p:cNvGrpSpPr/>
          <p:nvPr/>
        </p:nvGrpSpPr>
        <p:grpSpPr>
          <a:xfrm>
            <a:off x="5243427" y="1646859"/>
            <a:ext cx="2098895" cy="354517"/>
            <a:chOff x="5350107" y="1646859"/>
            <a:chExt cx="2098895" cy="354517"/>
          </a:xfrm>
        </p:grpSpPr>
        <p:sp>
          <p:nvSpPr>
            <p:cNvPr id="2" name="Alaotsikko 12">
              <a:extLst>
                <a:ext uri="{FF2B5EF4-FFF2-40B4-BE49-F238E27FC236}">
                  <a16:creationId xmlns:a16="http://schemas.microsoft.com/office/drawing/2014/main" id="{1FF3DBF3-1E56-468B-068F-7211BDD4F8BE}"/>
                </a:ext>
              </a:extLst>
            </p:cNvPr>
            <p:cNvSpPr txBox="1">
              <a:spLocks/>
            </p:cNvSpPr>
            <p:nvPr/>
          </p:nvSpPr>
          <p:spPr>
            <a:xfrm>
              <a:off x="5419318" y="1646859"/>
              <a:ext cx="2029684" cy="354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Päijännetunneli</a:t>
              </a:r>
            </a:p>
          </p:txBody>
        </p:sp>
        <p:sp>
          <p:nvSpPr>
            <p:cNvPr id="67" name="Ellipsi 66">
              <a:extLst>
                <a:ext uri="{FF2B5EF4-FFF2-40B4-BE49-F238E27FC236}">
                  <a16:creationId xmlns:a16="http://schemas.microsoft.com/office/drawing/2014/main" id="{3B8BE746-05D8-F445-0DF3-E5477A821C72}"/>
                </a:ext>
              </a:extLst>
            </p:cNvPr>
            <p:cNvSpPr/>
            <p:nvPr/>
          </p:nvSpPr>
          <p:spPr>
            <a:xfrm>
              <a:off x="5350107" y="176031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96" name="Ryhmä 95" descr="leväkukinnat">
            <a:extLst>
              <a:ext uri="{FF2B5EF4-FFF2-40B4-BE49-F238E27FC236}">
                <a16:creationId xmlns:a16="http://schemas.microsoft.com/office/drawing/2014/main" id="{DB940E85-E12C-2301-0495-FE62B431413C}"/>
              </a:ext>
            </a:extLst>
          </p:cNvPr>
          <p:cNvGrpSpPr/>
          <p:nvPr/>
        </p:nvGrpSpPr>
        <p:grpSpPr>
          <a:xfrm>
            <a:off x="4872187" y="2320581"/>
            <a:ext cx="1837728" cy="361213"/>
            <a:chOff x="4978867" y="2320581"/>
            <a:chExt cx="1837728" cy="361213"/>
          </a:xfrm>
        </p:grpSpPr>
        <p:sp>
          <p:nvSpPr>
            <p:cNvPr id="20" name="Alaotsikko 12">
              <a:extLst>
                <a:ext uri="{FF2B5EF4-FFF2-40B4-BE49-F238E27FC236}">
                  <a16:creationId xmlns:a16="http://schemas.microsoft.com/office/drawing/2014/main" id="{41228B8E-59CE-9DA3-F76F-F803CBECEE31}"/>
                </a:ext>
              </a:extLst>
            </p:cNvPr>
            <p:cNvSpPr txBox="1">
              <a:spLocks/>
            </p:cNvSpPr>
            <p:nvPr/>
          </p:nvSpPr>
          <p:spPr>
            <a:xfrm>
              <a:off x="5194568" y="2320581"/>
              <a:ext cx="1622027" cy="3612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i-FI"/>
                <a:t>leväkukinnat</a:t>
              </a:r>
            </a:p>
          </p:txBody>
        </p:sp>
        <p:sp>
          <p:nvSpPr>
            <p:cNvPr id="68" name="Ellipsi 67">
              <a:extLst>
                <a:ext uri="{FF2B5EF4-FFF2-40B4-BE49-F238E27FC236}">
                  <a16:creationId xmlns:a16="http://schemas.microsoft.com/office/drawing/2014/main" id="{7DD5304B-9274-6A0E-4DB9-03D9BF707434}"/>
                </a:ext>
              </a:extLst>
            </p:cNvPr>
            <p:cNvSpPr/>
            <p:nvPr/>
          </p:nvSpPr>
          <p:spPr>
            <a:xfrm>
              <a:off x="4978867" y="240764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95" name="Ryhmä 94" descr="130 litraa">
            <a:extLst>
              <a:ext uri="{FF2B5EF4-FFF2-40B4-BE49-F238E27FC236}">
                <a16:creationId xmlns:a16="http://schemas.microsoft.com/office/drawing/2014/main" id="{CAD4DE77-7F21-DC2D-845F-6B987DA86812}"/>
              </a:ext>
            </a:extLst>
          </p:cNvPr>
          <p:cNvGrpSpPr/>
          <p:nvPr/>
        </p:nvGrpSpPr>
        <p:grpSpPr>
          <a:xfrm>
            <a:off x="1259909" y="5267932"/>
            <a:ext cx="1526087" cy="574903"/>
            <a:chOff x="1534035" y="5267932"/>
            <a:chExt cx="1251961" cy="574903"/>
          </a:xfrm>
        </p:grpSpPr>
        <p:sp>
          <p:nvSpPr>
            <p:cNvPr id="24" name="Alaotsikko 12">
              <a:extLst>
                <a:ext uri="{FF2B5EF4-FFF2-40B4-BE49-F238E27FC236}">
                  <a16:creationId xmlns:a16="http://schemas.microsoft.com/office/drawing/2014/main" id="{BCBAE2B3-9552-B420-6FDE-54925F2C93D2}"/>
                </a:ext>
              </a:extLst>
            </p:cNvPr>
            <p:cNvSpPr txBox="1">
              <a:spLocks/>
            </p:cNvSpPr>
            <p:nvPr/>
          </p:nvSpPr>
          <p:spPr>
            <a:xfrm>
              <a:off x="1534035" y="5267932"/>
              <a:ext cx="1251961" cy="5749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130 litraa</a:t>
              </a:r>
            </a:p>
          </p:txBody>
        </p:sp>
        <p:sp>
          <p:nvSpPr>
            <p:cNvPr id="69" name="Ellipsi 68">
              <a:extLst>
                <a:ext uri="{FF2B5EF4-FFF2-40B4-BE49-F238E27FC236}">
                  <a16:creationId xmlns:a16="http://schemas.microsoft.com/office/drawing/2014/main" id="{8C220963-D740-3EE2-D389-CED2CBEBDDF7}"/>
                </a:ext>
              </a:extLst>
            </p:cNvPr>
            <p:cNvSpPr/>
            <p:nvPr/>
          </p:nvSpPr>
          <p:spPr>
            <a:xfrm>
              <a:off x="1553656" y="5361444"/>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7" name="Ryhmä 36" descr="putkirikko">
            <a:extLst>
              <a:ext uri="{FF2B5EF4-FFF2-40B4-BE49-F238E27FC236}">
                <a16:creationId xmlns:a16="http://schemas.microsoft.com/office/drawing/2014/main" id="{B8AE37FD-B1BD-4AED-AB94-4AA451247449}"/>
              </a:ext>
            </a:extLst>
          </p:cNvPr>
          <p:cNvGrpSpPr/>
          <p:nvPr/>
        </p:nvGrpSpPr>
        <p:grpSpPr>
          <a:xfrm>
            <a:off x="1624651" y="885260"/>
            <a:ext cx="1554559" cy="330296"/>
            <a:chOff x="1523047" y="822436"/>
            <a:chExt cx="1554559" cy="330296"/>
          </a:xfrm>
        </p:grpSpPr>
        <p:sp>
          <p:nvSpPr>
            <p:cNvPr id="30" name="Alaotsikko 12">
              <a:extLst>
                <a:ext uri="{FF2B5EF4-FFF2-40B4-BE49-F238E27FC236}">
                  <a16:creationId xmlns:a16="http://schemas.microsoft.com/office/drawing/2014/main" id="{82851E4C-DBC2-A72D-035A-167C72F2B1C5}"/>
                </a:ext>
              </a:extLst>
            </p:cNvPr>
            <p:cNvSpPr txBox="1">
              <a:spLocks/>
            </p:cNvSpPr>
            <p:nvPr/>
          </p:nvSpPr>
          <p:spPr>
            <a:xfrm>
              <a:off x="1572166" y="822436"/>
              <a:ext cx="1505440" cy="3302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putkirikko</a:t>
              </a:r>
            </a:p>
          </p:txBody>
        </p:sp>
        <p:sp>
          <p:nvSpPr>
            <p:cNvPr id="70" name="Ellipsi 69">
              <a:extLst>
                <a:ext uri="{FF2B5EF4-FFF2-40B4-BE49-F238E27FC236}">
                  <a16:creationId xmlns:a16="http://schemas.microsoft.com/office/drawing/2014/main" id="{B64BFE5F-31A9-7546-416E-D13179951C7B}"/>
                </a:ext>
              </a:extLst>
            </p:cNvPr>
            <p:cNvSpPr/>
            <p:nvPr/>
          </p:nvSpPr>
          <p:spPr>
            <a:xfrm>
              <a:off x="1523047" y="952340"/>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9" name="Ryhmä 38" descr="sateenkaari">
            <a:extLst>
              <a:ext uri="{FF2B5EF4-FFF2-40B4-BE49-F238E27FC236}">
                <a16:creationId xmlns:a16="http://schemas.microsoft.com/office/drawing/2014/main" id="{6BC82645-853E-0EE8-712F-83AE94D2954D}"/>
              </a:ext>
            </a:extLst>
          </p:cNvPr>
          <p:cNvGrpSpPr/>
          <p:nvPr/>
        </p:nvGrpSpPr>
        <p:grpSpPr>
          <a:xfrm>
            <a:off x="1351103" y="2696391"/>
            <a:ext cx="1726503" cy="265798"/>
            <a:chOff x="1351103" y="2696391"/>
            <a:chExt cx="1726503" cy="265798"/>
          </a:xfrm>
        </p:grpSpPr>
        <p:sp>
          <p:nvSpPr>
            <p:cNvPr id="27" name="Alaotsikko 12">
              <a:extLst>
                <a:ext uri="{FF2B5EF4-FFF2-40B4-BE49-F238E27FC236}">
                  <a16:creationId xmlns:a16="http://schemas.microsoft.com/office/drawing/2014/main" id="{B67343AA-D618-E9B9-C107-7F646D8A0FA0}"/>
                </a:ext>
              </a:extLst>
            </p:cNvPr>
            <p:cNvSpPr txBox="1">
              <a:spLocks/>
            </p:cNvSpPr>
            <p:nvPr/>
          </p:nvSpPr>
          <p:spPr>
            <a:xfrm>
              <a:off x="1351103" y="2696391"/>
              <a:ext cx="1726503" cy="2212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ctr"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ctr" defTabSz="914400" rtl="0" eaLnBrk="1" latinLnBrk="0" hangingPunct="1">
                <a:lnSpc>
                  <a:spcPct val="90000"/>
                </a:lnSpc>
                <a:spcBef>
                  <a:spcPts val="500"/>
                </a:spcBef>
                <a:buFontTx/>
                <a:buNone/>
                <a:defRPr sz="1800" b="0" i="0" kern="1200">
                  <a:solidFill>
                    <a:srgbClr val="2C2A29"/>
                  </a:solidFill>
                  <a:latin typeface="+mn-lt"/>
                  <a:ea typeface="Source Sans Pro" panose="020B0503030403020204" pitchFamily="34" charset="0"/>
                  <a:cs typeface="+mn-cs"/>
                </a:defRPr>
              </a:lvl3pPr>
              <a:lvl4pPr marL="1371600" indent="0" algn="ctr" defTabSz="914400" rtl="0" eaLnBrk="1" latinLnBrk="0" hangingPunct="1">
                <a:lnSpc>
                  <a:spcPct val="90000"/>
                </a:lnSpc>
                <a:spcBef>
                  <a:spcPts val="500"/>
                </a:spcBef>
                <a:buFontTx/>
                <a:buNone/>
                <a:defRPr sz="1600" b="0" i="0" kern="1200">
                  <a:solidFill>
                    <a:srgbClr val="2C2A29"/>
                  </a:solidFill>
                  <a:latin typeface="+mn-lt"/>
                  <a:ea typeface="Source Sans Pro" panose="020B0503030403020204" pitchFamily="34" charset="0"/>
                  <a:cs typeface="+mn-cs"/>
                </a:defRPr>
              </a:lvl4pPr>
              <a:lvl5pPr marL="1828800" indent="0" algn="ctr" defTabSz="914400" rtl="0" eaLnBrk="1" latinLnBrk="0" hangingPunct="1">
                <a:lnSpc>
                  <a:spcPct val="90000"/>
                </a:lnSpc>
                <a:spcBef>
                  <a:spcPts val="500"/>
                </a:spcBef>
                <a:buFontTx/>
                <a:buNone/>
                <a:defRPr sz="1600" kern="1200">
                  <a:solidFill>
                    <a:srgbClr val="2C2A29"/>
                  </a:solidFill>
                  <a:latin typeface="+mn-lt"/>
                  <a:ea typeface="Source Sans Pro" panose="020B0503030403020204" pitchFamily="34"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a:t>sateenkaari</a:t>
              </a:r>
            </a:p>
          </p:txBody>
        </p:sp>
        <p:sp>
          <p:nvSpPr>
            <p:cNvPr id="71" name="Ellipsi 70">
              <a:extLst>
                <a:ext uri="{FF2B5EF4-FFF2-40B4-BE49-F238E27FC236}">
                  <a16:creationId xmlns:a16="http://schemas.microsoft.com/office/drawing/2014/main" id="{895C4132-E02F-7028-3D6D-7F4DEDE55074}"/>
                </a:ext>
              </a:extLst>
            </p:cNvPr>
            <p:cNvSpPr/>
            <p:nvPr/>
          </p:nvSpPr>
          <p:spPr>
            <a:xfrm>
              <a:off x="1353206" y="2818189"/>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43" name="Ryhmä 42" descr="vesimittari">
            <a:extLst>
              <a:ext uri="{FF2B5EF4-FFF2-40B4-BE49-F238E27FC236}">
                <a16:creationId xmlns:a16="http://schemas.microsoft.com/office/drawing/2014/main" id="{4ADC8C5F-0B21-3C77-3F61-AE6F6CC625CB}"/>
              </a:ext>
            </a:extLst>
          </p:cNvPr>
          <p:cNvGrpSpPr/>
          <p:nvPr/>
        </p:nvGrpSpPr>
        <p:grpSpPr>
          <a:xfrm>
            <a:off x="2622780" y="3637010"/>
            <a:ext cx="1573502" cy="676788"/>
            <a:chOff x="2622780" y="3637010"/>
            <a:chExt cx="1573502" cy="676788"/>
          </a:xfrm>
        </p:grpSpPr>
        <p:sp>
          <p:nvSpPr>
            <p:cNvPr id="73" name="Ellipsi 72">
              <a:extLst>
                <a:ext uri="{FF2B5EF4-FFF2-40B4-BE49-F238E27FC236}">
                  <a16:creationId xmlns:a16="http://schemas.microsoft.com/office/drawing/2014/main" id="{269545C5-3D8D-7B6D-7C2C-ED5D6B6905C3}"/>
                </a:ext>
              </a:extLst>
            </p:cNvPr>
            <p:cNvSpPr/>
            <p:nvPr/>
          </p:nvSpPr>
          <p:spPr>
            <a:xfrm>
              <a:off x="2622780" y="3771872"/>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8" name="Tekstiruutu 77">
              <a:extLst>
                <a:ext uri="{FF2B5EF4-FFF2-40B4-BE49-F238E27FC236}">
                  <a16:creationId xmlns:a16="http://schemas.microsoft.com/office/drawing/2014/main" id="{87689BB4-5247-D61F-9305-2E1909E46938}"/>
                </a:ext>
              </a:extLst>
            </p:cNvPr>
            <p:cNvSpPr txBox="1"/>
            <p:nvPr/>
          </p:nvSpPr>
          <p:spPr>
            <a:xfrm>
              <a:off x="2785996" y="3637010"/>
              <a:ext cx="1410286" cy="676788"/>
            </a:xfrm>
            <a:prstGeom prst="rect">
              <a:avLst/>
            </a:prstGeom>
            <a:noFill/>
          </p:spPr>
          <p:txBody>
            <a:bodyPr wrap="square">
              <a:spAutoFit/>
            </a:bodyPr>
            <a:lstStyle/>
            <a:p>
              <a:r>
                <a:rPr lang="fi-FI" sz="2000"/>
                <a:t>vesimittari</a:t>
              </a:r>
            </a:p>
            <a:p>
              <a:endParaRPr lang="fi-FI"/>
            </a:p>
          </p:txBody>
        </p:sp>
      </p:grpSp>
      <p:grpSp>
        <p:nvGrpSpPr>
          <p:cNvPr id="94" name="Ryhmä 93" descr="saari">
            <a:extLst>
              <a:ext uri="{FF2B5EF4-FFF2-40B4-BE49-F238E27FC236}">
                <a16:creationId xmlns:a16="http://schemas.microsoft.com/office/drawing/2014/main" id="{37CD22B7-B847-CC57-C5E3-CBA0DDD330D7}"/>
              </a:ext>
            </a:extLst>
          </p:cNvPr>
          <p:cNvGrpSpPr/>
          <p:nvPr/>
        </p:nvGrpSpPr>
        <p:grpSpPr>
          <a:xfrm>
            <a:off x="2381507" y="4749793"/>
            <a:ext cx="1703283" cy="400110"/>
            <a:chOff x="2867169" y="4797649"/>
            <a:chExt cx="1554287" cy="400110"/>
          </a:xfrm>
        </p:grpSpPr>
        <p:sp>
          <p:nvSpPr>
            <p:cNvPr id="76" name="Ellipsi 75">
              <a:extLst>
                <a:ext uri="{FF2B5EF4-FFF2-40B4-BE49-F238E27FC236}">
                  <a16:creationId xmlns:a16="http://schemas.microsoft.com/office/drawing/2014/main" id="{0339B5CD-00A4-7E7C-FF76-A46920EE87F9}"/>
                </a:ext>
              </a:extLst>
            </p:cNvPr>
            <p:cNvSpPr/>
            <p:nvPr/>
          </p:nvSpPr>
          <p:spPr>
            <a:xfrm>
              <a:off x="2867169" y="4949183"/>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Tekstiruutu 79">
              <a:extLst>
                <a:ext uri="{FF2B5EF4-FFF2-40B4-BE49-F238E27FC236}">
                  <a16:creationId xmlns:a16="http://schemas.microsoft.com/office/drawing/2014/main" id="{D3CB675E-C898-CEC6-6226-99F10CCD09DA}"/>
                </a:ext>
              </a:extLst>
            </p:cNvPr>
            <p:cNvSpPr txBox="1"/>
            <p:nvPr/>
          </p:nvSpPr>
          <p:spPr>
            <a:xfrm>
              <a:off x="2957624" y="4797649"/>
              <a:ext cx="1463832" cy="400110"/>
            </a:xfrm>
            <a:prstGeom prst="rect">
              <a:avLst/>
            </a:prstGeom>
            <a:noFill/>
          </p:spPr>
          <p:txBody>
            <a:bodyPr wrap="square">
              <a:spAutoFit/>
            </a:bodyPr>
            <a:lstStyle/>
            <a:p>
              <a:r>
                <a:rPr lang="fi-FI" sz="2000"/>
                <a:t> saari</a:t>
              </a:r>
            </a:p>
          </p:txBody>
        </p:sp>
      </p:grpSp>
      <p:grpSp>
        <p:nvGrpSpPr>
          <p:cNvPr id="34" name="Ryhmä 33" descr="sähkölaitos">
            <a:extLst>
              <a:ext uri="{FF2B5EF4-FFF2-40B4-BE49-F238E27FC236}">
                <a16:creationId xmlns:a16="http://schemas.microsoft.com/office/drawing/2014/main" id="{486AA7E1-BB8F-6E22-9E66-7E1B4B290338}"/>
              </a:ext>
            </a:extLst>
          </p:cNvPr>
          <p:cNvGrpSpPr/>
          <p:nvPr/>
        </p:nvGrpSpPr>
        <p:grpSpPr>
          <a:xfrm>
            <a:off x="4695027" y="984253"/>
            <a:ext cx="1568076" cy="400110"/>
            <a:chOff x="4695027" y="984253"/>
            <a:chExt cx="1568076" cy="400110"/>
          </a:xfrm>
        </p:grpSpPr>
        <p:sp>
          <p:nvSpPr>
            <p:cNvPr id="72" name="Ellipsi 71">
              <a:extLst>
                <a:ext uri="{FF2B5EF4-FFF2-40B4-BE49-F238E27FC236}">
                  <a16:creationId xmlns:a16="http://schemas.microsoft.com/office/drawing/2014/main" id="{EBADD50C-D264-5799-FD6E-CFC28544849E}"/>
                </a:ext>
              </a:extLst>
            </p:cNvPr>
            <p:cNvSpPr/>
            <p:nvPr/>
          </p:nvSpPr>
          <p:spPr>
            <a:xfrm>
              <a:off x="4695027" y="1124175"/>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2" name="Tekstiruutu 81">
              <a:extLst>
                <a:ext uri="{FF2B5EF4-FFF2-40B4-BE49-F238E27FC236}">
                  <a16:creationId xmlns:a16="http://schemas.microsoft.com/office/drawing/2014/main" id="{52782202-CB84-F29C-0CA2-36A51001F916}"/>
                </a:ext>
              </a:extLst>
            </p:cNvPr>
            <p:cNvSpPr txBox="1"/>
            <p:nvPr/>
          </p:nvSpPr>
          <p:spPr>
            <a:xfrm>
              <a:off x="4836308" y="984253"/>
              <a:ext cx="1426795" cy="400110"/>
            </a:xfrm>
            <a:prstGeom prst="rect">
              <a:avLst/>
            </a:prstGeom>
            <a:noFill/>
          </p:spPr>
          <p:txBody>
            <a:bodyPr wrap="square">
              <a:spAutoFit/>
            </a:bodyPr>
            <a:lstStyle/>
            <a:p>
              <a:r>
                <a:rPr lang="fi-FI" sz="2000"/>
                <a:t>sähkölaitos</a:t>
              </a:r>
            </a:p>
          </p:txBody>
        </p:sp>
      </p:grpSp>
      <p:grpSp>
        <p:nvGrpSpPr>
          <p:cNvPr id="38" name="Ryhmä 37" descr="säästövinkki">
            <a:extLst>
              <a:ext uri="{FF2B5EF4-FFF2-40B4-BE49-F238E27FC236}">
                <a16:creationId xmlns:a16="http://schemas.microsoft.com/office/drawing/2014/main" id="{A602F98F-6D3D-C1F3-832F-D06ACC1FF281}"/>
              </a:ext>
            </a:extLst>
          </p:cNvPr>
          <p:cNvGrpSpPr/>
          <p:nvPr/>
        </p:nvGrpSpPr>
        <p:grpSpPr>
          <a:xfrm>
            <a:off x="3179210" y="1545460"/>
            <a:ext cx="1715015" cy="400110"/>
            <a:chOff x="3179210" y="1545460"/>
            <a:chExt cx="1715015" cy="400110"/>
          </a:xfrm>
        </p:grpSpPr>
        <p:sp>
          <p:nvSpPr>
            <p:cNvPr id="74" name="Ellipsi 73">
              <a:extLst>
                <a:ext uri="{FF2B5EF4-FFF2-40B4-BE49-F238E27FC236}">
                  <a16:creationId xmlns:a16="http://schemas.microsoft.com/office/drawing/2014/main" id="{F15DC908-2A3F-5F48-525E-D4990362F9ED}"/>
                </a:ext>
              </a:extLst>
            </p:cNvPr>
            <p:cNvSpPr/>
            <p:nvPr/>
          </p:nvSpPr>
          <p:spPr>
            <a:xfrm>
              <a:off x="3179210" y="1701213"/>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4" name="Tekstiruutu 83">
              <a:extLst>
                <a:ext uri="{FF2B5EF4-FFF2-40B4-BE49-F238E27FC236}">
                  <a16:creationId xmlns:a16="http://schemas.microsoft.com/office/drawing/2014/main" id="{8926B9FF-E585-FD8B-861B-CC7F64E356D7}"/>
                </a:ext>
              </a:extLst>
            </p:cNvPr>
            <p:cNvSpPr txBox="1"/>
            <p:nvPr/>
          </p:nvSpPr>
          <p:spPr>
            <a:xfrm>
              <a:off x="3336491" y="1545460"/>
              <a:ext cx="1557734" cy="400110"/>
            </a:xfrm>
            <a:prstGeom prst="rect">
              <a:avLst/>
            </a:prstGeom>
            <a:noFill/>
          </p:spPr>
          <p:txBody>
            <a:bodyPr wrap="square">
              <a:spAutoFit/>
            </a:bodyPr>
            <a:lstStyle/>
            <a:p>
              <a:r>
                <a:rPr lang="fi-FI" sz="2000"/>
                <a:t>säästövinkki</a:t>
              </a:r>
            </a:p>
          </p:txBody>
        </p:sp>
      </p:grpSp>
      <p:grpSp>
        <p:nvGrpSpPr>
          <p:cNvPr id="50" name="Ryhmä 49" descr="silta">
            <a:extLst>
              <a:ext uri="{FF2B5EF4-FFF2-40B4-BE49-F238E27FC236}">
                <a16:creationId xmlns:a16="http://schemas.microsoft.com/office/drawing/2014/main" id="{86A219B9-7592-0609-6CFA-BD5B5BE4C9B8}"/>
              </a:ext>
            </a:extLst>
          </p:cNvPr>
          <p:cNvGrpSpPr/>
          <p:nvPr/>
        </p:nvGrpSpPr>
        <p:grpSpPr>
          <a:xfrm>
            <a:off x="8736328" y="2120526"/>
            <a:ext cx="1020833" cy="400110"/>
            <a:chOff x="8523169" y="2212635"/>
            <a:chExt cx="1020833" cy="400110"/>
          </a:xfrm>
        </p:grpSpPr>
        <p:sp>
          <p:nvSpPr>
            <p:cNvPr id="85" name="Ellipsi 84">
              <a:extLst>
                <a:ext uri="{FF2B5EF4-FFF2-40B4-BE49-F238E27FC236}">
                  <a16:creationId xmlns:a16="http://schemas.microsoft.com/office/drawing/2014/main" id="{2AE60B04-9A02-8D1A-FF48-E0763506A311}"/>
                </a:ext>
              </a:extLst>
            </p:cNvPr>
            <p:cNvSpPr/>
            <p:nvPr/>
          </p:nvSpPr>
          <p:spPr>
            <a:xfrm>
              <a:off x="8523169" y="2355187"/>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7" name="Tekstiruutu 86">
              <a:extLst>
                <a:ext uri="{FF2B5EF4-FFF2-40B4-BE49-F238E27FC236}">
                  <a16:creationId xmlns:a16="http://schemas.microsoft.com/office/drawing/2014/main" id="{B15FEBB3-5316-AA1E-0A36-2E9249B24A02}"/>
                </a:ext>
              </a:extLst>
            </p:cNvPr>
            <p:cNvSpPr txBox="1"/>
            <p:nvPr/>
          </p:nvSpPr>
          <p:spPr>
            <a:xfrm>
              <a:off x="8645959" y="2212635"/>
              <a:ext cx="898043" cy="400110"/>
            </a:xfrm>
            <a:prstGeom prst="rect">
              <a:avLst/>
            </a:prstGeom>
            <a:noFill/>
          </p:spPr>
          <p:txBody>
            <a:bodyPr wrap="square">
              <a:spAutoFit/>
            </a:bodyPr>
            <a:lstStyle/>
            <a:p>
              <a:endParaRPr lang="fi-FI" sz="2000"/>
            </a:p>
          </p:txBody>
        </p:sp>
      </p:grpSp>
      <p:grpSp>
        <p:nvGrpSpPr>
          <p:cNvPr id="53" name="Ryhmä 52" descr="aalto">
            <a:extLst>
              <a:ext uri="{FF2B5EF4-FFF2-40B4-BE49-F238E27FC236}">
                <a16:creationId xmlns:a16="http://schemas.microsoft.com/office/drawing/2014/main" id="{EFEA88B0-AB99-9800-CFFA-4F6C1F914762}"/>
              </a:ext>
            </a:extLst>
          </p:cNvPr>
          <p:cNvGrpSpPr/>
          <p:nvPr/>
        </p:nvGrpSpPr>
        <p:grpSpPr>
          <a:xfrm>
            <a:off x="10237120" y="4030339"/>
            <a:ext cx="1044701" cy="400110"/>
            <a:chOff x="10237120" y="4030339"/>
            <a:chExt cx="1044701" cy="400110"/>
          </a:xfrm>
        </p:grpSpPr>
        <p:sp>
          <p:nvSpPr>
            <p:cNvPr id="75" name="Ellipsi 74">
              <a:extLst>
                <a:ext uri="{FF2B5EF4-FFF2-40B4-BE49-F238E27FC236}">
                  <a16:creationId xmlns:a16="http://schemas.microsoft.com/office/drawing/2014/main" id="{0CBFB448-17A3-5C3F-543A-C2AA2B4D577A}"/>
                </a:ext>
              </a:extLst>
            </p:cNvPr>
            <p:cNvSpPr/>
            <p:nvPr/>
          </p:nvSpPr>
          <p:spPr>
            <a:xfrm>
              <a:off x="10237120" y="416979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9" name="Tekstiruutu 88">
              <a:extLst>
                <a:ext uri="{FF2B5EF4-FFF2-40B4-BE49-F238E27FC236}">
                  <a16:creationId xmlns:a16="http://schemas.microsoft.com/office/drawing/2014/main" id="{E6A01B78-6A12-6A88-1B37-00E6B29F257A}"/>
                </a:ext>
              </a:extLst>
            </p:cNvPr>
            <p:cNvSpPr txBox="1"/>
            <p:nvPr/>
          </p:nvSpPr>
          <p:spPr>
            <a:xfrm>
              <a:off x="10383778" y="4030339"/>
              <a:ext cx="898043" cy="400110"/>
            </a:xfrm>
            <a:prstGeom prst="rect">
              <a:avLst/>
            </a:prstGeom>
            <a:noFill/>
          </p:spPr>
          <p:txBody>
            <a:bodyPr wrap="square">
              <a:spAutoFit/>
            </a:bodyPr>
            <a:lstStyle/>
            <a:p>
              <a:r>
                <a:rPr lang="fi-FI" sz="2000"/>
                <a:t>aalto</a:t>
              </a:r>
            </a:p>
          </p:txBody>
        </p:sp>
      </p:grpSp>
      <p:grpSp>
        <p:nvGrpSpPr>
          <p:cNvPr id="40" name="Ryhmä 39" descr="lahna">
            <a:extLst>
              <a:ext uri="{FF2B5EF4-FFF2-40B4-BE49-F238E27FC236}">
                <a16:creationId xmlns:a16="http://schemas.microsoft.com/office/drawing/2014/main" id="{EFAA8075-656D-4517-3ED1-4F861432816E}"/>
              </a:ext>
            </a:extLst>
          </p:cNvPr>
          <p:cNvGrpSpPr/>
          <p:nvPr/>
        </p:nvGrpSpPr>
        <p:grpSpPr>
          <a:xfrm>
            <a:off x="3600325" y="2373900"/>
            <a:ext cx="1050323" cy="736431"/>
            <a:chOff x="3659823" y="2552569"/>
            <a:chExt cx="870760" cy="707886"/>
          </a:xfrm>
        </p:grpSpPr>
        <p:sp>
          <p:nvSpPr>
            <p:cNvPr id="91" name="Tekstiruutu 90">
              <a:extLst>
                <a:ext uri="{FF2B5EF4-FFF2-40B4-BE49-F238E27FC236}">
                  <a16:creationId xmlns:a16="http://schemas.microsoft.com/office/drawing/2014/main" id="{19E69D93-4075-635F-32BF-5ACC25C870FE}"/>
                </a:ext>
              </a:extLst>
            </p:cNvPr>
            <p:cNvSpPr txBox="1"/>
            <p:nvPr/>
          </p:nvSpPr>
          <p:spPr>
            <a:xfrm>
              <a:off x="3779703" y="2552569"/>
              <a:ext cx="750880" cy="707886"/>
            </a:xfrm>
            <a:prstGeom prst="rect">
              <a:avLst/>
            </a:prstGeom>
            <a:noFill/>
          </p:spPr>
          <p:txBody>
            <a:bodyPr wrap="square">
              <a:spAutoFit/>
            </a:bodyPr>
            <a:lstStyle/>
            <a:p>
              <a:r>
                <a:rPr lang="fi-FI" sz="2000"/>
                <a:t>lahna</a:t>
              </a:r>
            </a:p>
          </p:txBody>
        </p:sp>
        <p:sp>
          <p:nvSpPr>
            <p:cNvPr id="92" name="Ellipsi 91">
              <a:extLst>
                <a:ext uri="{FF2B5EF4-FFF2-40B4-BE49-F238E27FC236}">
                  <a16:creationId xmlns:a16="http://schemas.microsoft.com/office/drawing/2014/main" id="{DA2D439A-ECE4-B4E6-BC4A-6BD710C61492}"/>
                </a:ext>
              </a:extLst>
            </p:cNvPr>
            <p:cNvSpPr/>
            <p:nvPr/>
          </p:nvSpPr>
          <p:spPr>
            <a:xfrm>
              <a:off x="3659823" y="2688406"/>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4" name="Ryhmä 53" descr="kaivo">
            <a:extLst>
              <a:ext uri="{FF2B5EF4-FFF2-40B4-BE49-F238E27FC236}">
                <a16:creationId xmlns:a16="http://schemas.microsoft.com/office/drawing/2014/main" id="{8E273347-5061-EABE-6DC9-50871DD935D9}"/>
              </a:ext>
            </a:extLst>
          </p:cNvPr>
          <p:cNvGrpSpPr/>
          <p:nvPr/>
        </p:nvGrpSpPr>
        <p:grpSpPr>
          <a:xfrm>
            <a:off x="7478425" y="3112799"/>
            <a:ext cx="1044701" cy="400110"/>
            <a:chOff x="10237120" y="4030339"/>
            <a:chExt cx="1044701" cy="400110"/>
          </a:xfrm>
        </p:grpSpPr>
        <p:sp>
          <p:nvSpPr>
            <p:cNvPr id="55" name="Ellipsi 54">
              <a:extLst>
                <a:ext uri="{FF2B5EF4-FFF2-40B4-BE49-F238E27FC236}">
                  <a16:creationId xmlns:a16="http://schemas.microsoft.com/office/drawing/2014/main" id="{81ED9F18-2CAC-DC84-3FD3-98232344DFB5}"/>
                </a:ext>
              </a:extLst>
            </p:cNvPr>
            <p:cNvSpPr/>
            <p:nvPr/>
          </p:nvSpPr>
          <p:spPr>
            <a:xfrm>
              <a:off x="10237120" y="4169798"/>
              <a:ext cx="144000" cy="144000"/>
            </a:xfrm>
            <a:prstGeom prst="ellipse">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Tekstiruutu 76">
              <a:extLst>
                <a:ext uri="{FF2B5EF4-FFF2-40B4-BE49-F238E27FC236}">
                  <a16:creationId xmlns:a16="http://schemas.microsoft.com/office/drawing/2014/main" id="{B7033126-07E8-B67B-3694-1537ACADF5B8}"/>
                </a:ext>
              </a:extLst>
            </p:cNvPr>
            <p:cNvSpPr txBox="1"/>
            <p:nvPr/>
          </p:nvSpPr>
          <p:spPr>
            <a:xfrm>
              <a:off x="10383778" y="4030339"/>
              <a:ext cx="898043" cy="400110"/>
            </a:xfrm>
            <a:prstGeom prst="rect">
              <a:avLst/>
            </a:prstGeom>
            <a:noFill/>
          </p:spPr>
          <p:txBody>
            <a:bodyPr wrap="square">
              <a:spAutoFit/>
            </a:bodyPr>
            <a:lstStyle/>
            <a:p>
              <a:r>
                <a:rPr lang="fi-FI" sz="2000"/>
                <a:t>kaivo</a:t>
              </a:r>
            </a:p>
          </p:txBody>
        </p:sp>
      </p:grpSp>
      <p:sp>
        <p:nvSpPr>
          <p:cNvPr id="33" name="Tekstiruutu 32">
            <a:extLst>
              <a:ext uri="{FF2B5EF4-FFF2-40B4-BE49-F238E27FC236}">
                <a16:creationId xmlns:a16="http://schemas.microsoft.com/office/drawing/2014/main" id="{4AF2D6C5-8F2E-5D1D-CC04-379A1E329F9D}"/>
              </a:ext>
            </a:extLst>
          </p:cNvPr>
          <p:cNvSpPr txBox="1"/>
          <p:nvPr/>
        </p:nvSpPr>
        <p:spPr>
          <a:xfrm>
            <a:off x="8873184" y="2136321"/>
            <a:ext cx="6094070" cy="400110"/>
          </a:xfrm>
          <a:prstGeom prst="rect">
            <a:avLst/>
          </a:prstGeom>
          <a:noFill/>
        </p:spPr>
        <p:txBody>
          <a:bodyPr wrap="square">
            <a:spAutoFit/>
          </a:bodyPr>
          <a:lstStyle/>
          <a:p>
            <a:r>
              <a:rPr lang="fi-FI" sz="2000">
                <a:solidFill>
                  <a:srgbClr val="2C2A29"/>
                </a:solidFill>
                <a:ea typeface="Source Sans Pro" panose="020B0503030403020204" pitchFamily="34" charset="0"/>
              </a:rPr>
              <a:t>silta</a:t>
            </a:r>
          </a:p>
        </p:txBody>
      </p:sp>
      <p:pic>
        <p:nvPicPr>
          <p:cNvPr id="97" name="Kuva 96" descr="Vesipisaran ääriviivat.">
            <a:extLst>
              <a:ext uri="{FF2B5EF4-FFF2-40B4-BE49-F238E27FC236}">
                <a16:creationId xmlns:a16="http://schemas.microsoft.com/office/drawing/2014/main" id="{ADA8B3F7-FE5A-1E16-DE6C-63001911D6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0402" y="-265280"/>
            <a:ext cx="7102242" cy="7378118"/>
          </a:xfrm>
          <a:prstGeom prst="rect">
            <a:avLst/>
          </a:prstGeom>
        </p:spPr>
      </p:pic>
    </p:spTree>
    <p:extLst>
      <p:ext uri="{BB962C8B-B14F-4D97-AF65-F5344CB8AC3E}">
        <p14:creationId xmlns:p14="http://schemas.microsoft.com/office/powerpoint/2010/main" val="326065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4C76-AA5C-BFFC-0047-A88735883768}"/>
            </a:ext>
          </a:extLst>
        </p:cNvPr>
        <p:cNvGrpSpPr/>
        <p:nvPr/>
      </p:nvGrpSpPr>
      <p:grpSpPr>
        <a:xfrm>
          <a:off x="0" y="0"/>
          <a:ext cx="0" cy="0"/>
          <a:chOff x="0" y="0"/>
          <a:chExt cx="0" cy="0"/>
        </a:xfrm>
      </p:grpSpPr>
      <p:pic>
        <p:nvPicPr>
          <p:cNvPr id="2" name="Kuva 1">
            <a:extLst>
              <a:ext uri="{FF2B5EF4-FFF2-40B4-BE49-F238E27FC236}">
                <a16:creationId xmlns:a16="http://schemas.microsoft.com/office/drawing/2014/main" id="{EFF0256C-06BE-698F-F47F-1541B28879D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3429000"/>
            <a:ext cx="12192000" cy="3374136"/>
          </a:xfrm>
          <a:prstGeom prst="rect">
            <a:avLst/>
          </a:prstGeom>
        </p:spPr>
      </p:pic>
      <p:sp>
        <p:nvSpPr>
          <p:cNvPr id="14" name="Otsikko 13">
            <a:extLst>
              <a:ext uri="{FF2B5EF4-FFF2-40B4-BE49-F238E27FC236}">
                <a16:creationId xmlns:a16="http://schemas.microsoft.com/office/drawing/2014/main" id="{628A6351-429F-F958-B8C1-A3A6C18119E3}"/>
              </a:ext>
            </a:extLst>
          </p:cNvPr>
          <p:cNvSpPr>
            <a:spLocks noGrp="1"/>
          </p:cNvSpPr>
          <p:nvPr>
            <p:ph type="title"/>
          </p:nvPr>
        </p:nvSpPr>
        <p:spPr>
          <a:xfrm>
            <a:off x="334997" y="4045624"/>
            <a:ext cx="5840180" cy="1922690"/>
          </a:xfrm>
        </p:spPr>
        <p:txBody>
          <a:bodyPr/>
          <a:lstStyle/>
          <a:p>
            <a:r>
              <a:rPr lang="fi-FI" dirty="0"/>
              <a:t>Vesiarki ennen ja nyt </a:t>
            </a:r>
            <a:r>
              <a:rPr lang="fi-FI" b="0" dirty="0"/>
              <a:t>– veden käyttö nykyään</a:t>
            </a:r>
            <a:endParaRPr lang="fi-FI" dirty="0"/>
          </a:p>
        </p:txBody>
      </p:sp>
      <p:pic>
        <p:nvPicPr>
          <p:cNvPr id="8" name="Kuva 7" descr="Kallioinen merenranta.">
            <a:extLst>
              <a:ext uri="{FF2B5EF4-FFF2-40B4-BE49-F238E27FC236}">
                <a16:creationId xmlns:a16="http://schemas.microsoft.com/office/drawing/2014/main" id="{4B70759B-837B-4962-D991-31817FFA5C5C}"/>
              </a:ext>
            </a:extLst>
          </p:cNvPr>
          <p:cNvPicPr>
            <a:picLocks noChangeAspect="1"/>
          </p:cNvPicPr>
          <p:nvPr/>
        </p:nvPicPr>
        <p:blipFill>
          <a:blip r:embed="rId4" cstate="print">
            <a:extLst>
              <a:ext uri="{28A0092B-C50C-407E-A947-70E740481C1C}">
                <a14:useLocalDpi xmlns:a14="http://schemas.microsoft.com/office/drawing/2010/main"/>
              </a:ext>
            </a:extLst>
          </a:blip>
          <a:srcRect l="-768"/>
          <a:stretch>
            <a:fillRect/>
          </a:stretch>
        </p:blipFill>
        <p:spPr>
          <a:xfrm>
            <a:off x="-88900" y="0"/>
            <a:ext cx="12280900" cy="3429000"/>
          </a:xfrm>
          <a:prstGeom prst="rect">
            <a:avLst/>
          </a:prstGeom>
        </p:spPr>
      </p:pic>
      <p:pic>
        <p:nvPicPr>
          <p:cNvPr id="3" name="Kuvan paikkamerkki 2" descr="Maa- ja vesitekniikan tuki ry:n logo.">
            <a:extLst>
              <a:ext uri="{FF2B5EF4-FFF2-40B4-BE49-F238E27FC236}">
                <a16:creationId xmlns:a16="http://schemas.microsoft.com/office/drawing/2014/main" id="{61EDFA14-2BCF-A60B-6580-AA8A563CC045}"/>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10634" b="10634"/>
          <a:stretch>
            <a:fillRect/>
          </a:stretch>
        </p:blipFill>
        <p:spPr>
          <a:xfrm>
            <a:off x="6404727" y="3827517"/>
            <a:ext cx="3544648" cy="996932"/>
          </a:xfrm>
          <a:prstGeom prst="rect">
            <a:avLst/>
          </a:prstGeom>
          <a:ln>
            <a:noFill/>
          </a:ln>
        </p:spPr>
      </p:pic>
      <p:pic>
        <p:nvPicPr>
          <p:cNvPr id="4" name="Picture 5" descr="HSY:n logo.">
            <a:extLst>
              <a:ext uri="{FF2B5EF4-FFF2-40B4-BE49-F238E27FC236}">
                <a16:creationId xmlns:a16="http://schemas.microsoft.com/office/drawing/2014/main" id="{5C74CEF6-82BF-6FF1-BBCC-0A2ADC643E69}"/>
              </a:ext>
            </a:extLst>
          </p:cNvPr>
          <p:cNvPicPr>
            <a:picLocks noChangeAspect="1"/>
          </p:cNvPicPr>
          <p:nvPr/>
        </p:nvPicPr>
        <p:blipFill>
          <a:blip r:embed="rId6"/>
          <a:stretch>
            <a:fillRect/>
          </a:stretch>
        </p:blipFill>
        <p:spPr>
          <a:xfrm>
            <a:off x="10032764" y="3660520"/>
            <a:ext cx="1929686" cy="1047909"/>
          </a:xfrm>
          <a:prstGeom prst="rect">
            <a:avLst/>
          </a:prstGeom>
        </p:spPr>
      </p:pic>
    </p:spTree>
    <p:extLst>
      <p:ext uri="{BB962C8B-B14F-4D97-AF65-F5344CB8AC3E}">
        <p14:creationId xmlns:p14="http://schemas.microsoft.com/office/powerpoint/2010/main" val="267486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DF30-190D-566B-69B0-0C32E1E40BDC}"/>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A70419E6-5549-294C-702B-C70D632E0CB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Kuva 1">
            <a:extLst>
              <a:ext uri="{FF2B5EF4-FFF2-40B4-BE49-F238E27FC236}">
                <a16:creationId xmlns:a16="http://schemas.microsoft.com/office/drawing/2014/main" id="{0FE7CBAB-79C4-3647-DDCD-268880891F4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20259" y="1397258"/>
            <a:ext cx="3420000" cy="2160000"/>
          </a:xfrm>
          <a:prstGeom prst="rect">
            <a:avLst/>
          </a:prstGeom>
        </p:spPr>
      </p:pic>
      <p:sp>
        <p:nvSpPr>
          <p:cNvPr id="12" name="Otsikko 11">
            <a:extLst>
              <a:ext uri="{FF2B5EF4-FFF2-40B4-BE49-F238E27FC236}">
                <a16:creationId xmlns:a16="http://schemas.microsoft.com/office/drawing/2014/main" id="{3EA9937D-64B2-0BBA-BFC4-C8FA8AF7C3D5}"/>
              </a:ext>
            </a:extLst>
          </p:cNvPr>
          <p:cNvSpPr>
            <a:spLocks noGrp="1"/>
          </p:cNvSpPr>
          <p:nvPr>
            <p:ph type="ctrTitle"/>
          </p:nvPr>
        </p:nvSpPr>
        <p:spPr>
          <a:xfrm>
            <a:off x="342311" y="28283"/>
            <a:ext cx="7505874" cy="1075201"/>
          </a:xfrm>
        </p:spPr>
        <p:txBody>
          <a:bodyPr/>
          <a:lstStyle/>
          <a:p>
            <a:pPr algn="l"/>
            <a:r>
              <a:rPr lang="fi-FI" sz="3300"/>
              <a:t>Mihin olet käyttänyt vettä tänään? </a:t>
            </a:r>
          </a:p>
        </p:txBody>
      </p:sp>
      <p:pic>
        <p:nvPicPr>
          <p:cNvPr id="16" name="Picture 8">
            <a:extLst>
              <a:ext uri="{FF2B5EF4-FFF2-40B4-BE49-F238E27FC236}">
                <a16:creationId xmlns:a16="http://schemas.microsoft.com/office/drawing/2014/main" id="{D11D144F-6762-86CF-42FD-4A063325F9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20739"/>
            <a:ext cx="1077944" cy="585374"/>
          </a:xfrm>
          <a:prstGeom prst="rect">
            <a:avLst/>
          </a:prstGeom>
        </p:spPr>
      </p:pic>
      <p:pic>
        <p:nvPicPr>
          <p:cNvPr id="11" name="Kuva 10">
            <a:extLst>
              <a:ext uri="{FF2B5EF4-FFF2-40B4-BE49-F238E27FC236}">
                <a16:creationId xmlns:a16="http://schemas.microsoft.com/office/drawing/2014/main" id="{96AA61F0-5796-3845-10CA-DEC53C5579B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337211" y="1397258"/>
            <a:ext cx="3420000" cy="2160000"/>
          </a:xfrm>
          <a:prstGeom prst="rect">
            <a:avLst/>
          </a:prstGeom>
        </p:spPr>
      </p:pic>
      <p:pic>
        <p:nvPicPr>
          <p:cNvPr id="20" name="Kuva 19">
            <a:extLst>
              <a:ext uri="{FF2B5EF4-FFF2-40B4-BE49-F238E27FC236}">
                <a16:creationId xmlns:a16="http://schemas.microsoft.com/office/drawing/2014/main" id="{3E5E18FF-D43D-DE2A-5FA1-D84A6A8F3F0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428185" y="4079035"/>
            <a:ext cx="3420000" cy="2160000"/>
          </a:xfrm>
          <a:prstGeom prst="rect">
            <a:avLst/>
          </a:prstGeom>
        </p:spPr>
      </p:pic>
      <p:pic>
        <p:nvPicPr>
          <p:cNvPr id="5" name="Kuva 4">
            <a:extLst>
              <a:ext uri="{FF2B5EF4-FFF2-40B4-BE49-F238E27FC236}">
                <a16:creationId xmlns:a16="http://schemas.microsoft.com/office/drawing/2014/main" id="{A1F7C31A-6469-8B84-BE8F-3BBB9A472AE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337211" y="4079035"/>
            <a:ext cx="3420000" cy="2160000"/>
          </a:xfrm>
          <a:prstGeom prst="rect">
            <a:avLst/>
          </a:prstGeom>
        </p:spPr>
      </p:pic>
      <p:pic>
        <p:nvPicPr>
          <p:cNvPr id="13" name="Kuva 12">
            <a:extLst>
              <a:ext uri="{FF2B5EF4-FFF2-40B4-BE49-F238E27FC236}">
                <a16:creationId xmlns:a16="http://schemas.microsoft.com/office/drawing/2014/main" id="{9B2FB572-7BDD-D1F8-E869-F660EBC72A4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20259" y="4079035"/>
            <a:ext cx="3420000" cy="2160000"/>
          </a:xfrm>
          <a:prstGeom prst="rect">
            <a:avLst/>
          </a:prstGeom>
        </p:spPr>
      </p:pic>
      <p:pic>
        <p:nvPicPr>
          <p:cNvPr id="3" name="Kuva 2">
            <a:extLst>
              <a:ext uri="{FF2B5EF4-FFF2-40B4-BE49-F238E27FC236}">
                <a16:creationId xmlns:a16="http://schemas.microsoft.com/office/drawing/2014/main" id="{5B698BEF-F0E3-A5FF-4701-250ABD349278}"/>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4378735" y="1397258"/>
            <a:ext cx="3420000" cy="2160000"/>
          </a:xfrm>
          <a:prstGeom prst="rect">
            <a:avLst/>
          </a:prstGeom>
        </p:spPr>
      </p:pic>
      <p:sp>
        <p:nvSpPr>
          <p:cNvPr id="18" name="Tekstiruutu 17">
            <a:extLst>
              <a:ext uri="{FF2B5EF4-FFF2-40B4-BE49-F238E27FC236}">
                <a16:creationId xmlns:a16="http://schemas.microsoft.com/office/drawing/2014/main" id="{7FD13B34-D5B4-E388-CD7E-8B39C65C2653}"/>
              </a:ext>
            </a:extLst>
          </p:cNvPr>
          <p:cNvSpPr txBox="1"/>
          <p:nvPr/>
        </p:nvSpPr>
        <p:spPr>
          <a:xfrm>
            <a:off x="408714" y="3209837"/>
            <a:ext cx="2201470" cy="369012"/>
          </a:xfrm>
          <a:prstGeom prst="rect">
            <a:avLst/>
          </a:prstGeom>
          <a:solidFill>
            <a:srgbClr val="D0EEF0"/>
          </a:solidFill>
        </p:spPr>
        <p:txBody>
          <a:bodyPr wrap="square" rtlCol="0">
            <a:spAutoFit/>
          </a:bodyPr>
          <a:lstStyle/>
          <a:p>
            <a:r>
              <a:rPr lang="fi-FI" dirty="0"/>
              <a:t>Vessan vetämiseen</a:t>
            </a:r>
          </a:p>
        </p:txBody>
      </p:sp>
      <p:sp>
        <p:nvSpPr>
          <p:cNvPr id="21" name="Tekstiruutu 20">
            <a:extLst>
              <a:ext uri="{FF2B5EF4-FFF2-40B4-BE49-F238E27FC236}">
                <a16:creationId xmlns:a16="http://schemas.microsoft.com/office/drawing/2014/main" id="{70AB4C76-E87D-42CC-B87C-572CDDB9078E}"/>
              </a:ext>
            </a:extLst>
          </p:cNvPr>
          <p:cNvSpPr txBox="1"/>
          <p:nvPr/>
        </p:nvSpPr>
        <p:spPr>
          <a:xfrm>
            <a:off x="4378735" y="3199270"/>
            <a:ext cx="1500182" cy="379579"/>
          </a:xfrm>
          <a:prstGeom prst="rect">
            <a:avLst/>
          </a:prstGeom>
          <a:solidFill>
            <a:srgbClr val="D0EEF0"/>
          </a:solidFill>
        </p:spPr>
        <p:txBody>
          <a:bodyPr wrap="square" rtlCol="0">
            <a:spAutoFit/>
          </a:bodyPr>
          <a:lstStyle/>
          <a:p>
            <a:r>
              <a:rPr lang="fi-FI"/>
              <a:t>Tiskaamiseen</a:t>
            </a:r>
          </a:p>
        </p:txBody>
      </p:sp>
      <p:sp>
        <p:nvSpPr>
          <p:cNvPr id="7" name="Tekstiruutu 6">
            <a:extLst>
              <a:ext uri="{FF2B5EF4-FFF2-40B4-BE49-F238E27FC236}">
                <a16:creationId xmlns:a16="http://schemas.microsoft.com/office/drawing/2014/main" id="{F1B2A014-8873-5B6D-3D3C-E377ECDF26C1}"/>
              </a:ext>
            </a:extLst>
          </p:cNvPr>
          <p:cNvSpPr txBox="1"/>
          <p:nvPr/>
        </p:nvSpPr>
        <p:spPr>
          <a:xfrm>
            <a:off x="8337211" y="3197849"/>
            <a:ext cx="1628751" cy="381000"/>
          </a:xfrm>
          <a:prstGeom prst="rect">
            <a:avLst/>
          </a:prstGeom>
          <a:solidFill>
            <a:srgbClr val="D0EEF0"/>
          </a:solidFill>
        </p:spPr>
        <p:txBody>
          <a:bodyPr wrap="square" rtlCol="0">
            <a:spAutoFit/>
          </a:bodyPr>
          <a:lstStyle/>
          <a:p>
            <a:r>
              <a:rPr lang="fi-FI"/>
              <a:t>Käsien pesuun</a:t>
            </a:r>
          </a:p>
        </p:txBody>
      </p:sp>
      <p:sp>
        <p:nvSpPr>
          <p:cNvPr id="9" name="Tekstiruutu 8">
            <a:extLst>
              <a:ext uri="{FF2B5EF4-FFF2-40B4-BE49-F238E27FC236}">
                <a16:creationId xmlns:a16="http://schemas.microsoft.com/office/drawing/2014/main" id="{4F33DE00-BFC8-F4FC-E4A7-61332153F102}"/>
              </a:ext>
            </a:extLst>
          </p:cNvPr>
          <p:cNvSpPr txBox="1"/>
          <p:nvPr/>
        </p:nvSpPr>
        <p:spPr>
          <a:xfrm>
            <a:off x="416682" y="5873864"/>
            <a:ext cx="1697193" cy="369012"/>
          </a:xfrm>
          <a:prstGeom prst="rect">
            <a:avLst/>
          </a:prstGeom>
          <a:solidFill>
            <a:srgbClr val="D0EEF0"/>
          </a:solidFill>
        </p:spPr>
        <p:txBody>
          <a:bodyPr wrap="square" rtlCol="0">
            <a:spAutoFit/>
          </a:bodyPr>
          <a:lstStyle/>
          <a:p>
            <a:r>
              <a:rPr lang="fi-FI"/>
              <a:t>Peseytymiseen</a:t>
            </a:r>
          </a:p>
        </p:txBody>
      </p:sp>
      <p:sp>
        <p:nvSpPr>
          <p:cNvPr id="14" name="Tekstiruutu 13">
            <a:extLst>
              <a:ext uri="{FF2B5EF4-FFF2-40B4-BE49-F238E27FC236}">
                <a16:creationId xmlns:a16="http://schemas.microsoft.com/office/drawing/2014/main" id="{4497D0A3-D840-92EB-FFF7-0A9AA8449694}"/>
              </a:ext>
            </a:extLst>
          </p:cNvPr>
          <p:cNvSpPr txBox="1"/>
          <p:nvPr/>
        </p:nvSpPr>
        <p:spPr>
          <a:xfrm>
            <a:off x="4367190" y="5873864"/>
            <a:ext cx="1308923" cy="369012"/>
          </a:xfrm>
          <a:prstGeom prst="rect">
            <a:avLst/>
          </a:prstGeom>
          <a:solidFill>
            <a:srgbClr val="D0EEF0"/>
          </a:solidFill>
        </p:spPr>
        <p:txBody>
          <a:bodyPr wrap="square" rtlCol="0">
            <a:spAutoFit/>
          </a:bodyPr>
          <a:lstStyle/>
          <a:p>
            <a:r>
              <a:rPr lang="fi-FI"/>
              <a:t>Juomiseen</a:t>
            </a:r>
          </a:p>
        </p:txBody>
      </p:sp>
      <p:sp>
        <p:nvSpPr>
          <p:cNvPr id="4" name="Tekstiruutu 3">
            <a:extLst>
              <a:ext uri="{FF2B5EF4-FFF2-40B4-BE49-F238E27FC236}">
                <a16:creationId xmlns:a16="http://schemas.microsoft.com/office/drawing/2014/main" id="{0F65A0D7-41F8-2966-3183-476317661B12}"/>
              </a:ext>
            </a:extLst>
          </p:cNvPr>
          <p:cNvSpPr txBox="1"/>
          <p:nvPr/>
        </p:nvSpPr>
        <p:spPr>
          <a:xfrm>
            <a:off x="8337211" y="5859954"/>
            <a:ext cx="1617254" cy="379081"/>
          </a:xfrm>
          <a:prstGeom prst="rect">
            <a:avLst/>
          </a:prstGeom>
          <a:solidFill>
            <a:srgbClr val="D0EEF0"/>
          </a:solidFill>
        </p:spPr>
        <p:txBody>
          <a:bodyPr wrap="square" rtlCol="0">
            <a:spAutoFit/>
          </a:bodyPr>
          <a:lstStyle/>
          <a:p>
            <a:r>
              <a:rPr lang="fi-FI"/>
              <a:t>Pyykinpesuun</a:t>
            </a:r>
          </a:p>
        </p:txBody>
      </p:sp>
    </p:spTree>
    <p:extLst>
      <p:ext uri="{BB962C8B-B14F-4D97-AF65-F5344CB8AC3E}">
        <p14:creationId xmlns:p14="http://schemas.microsoft.com/office/powerpoint/2010/main" val="15864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7" grpId="0" animBg="1"/>
      <p:bldP spid="9" grpId="0" animBg="1"/>
      <p:bldP spid="14"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744F7-DE5D-11A0-83EA-F603A38A7037}"/>
            </a:ext>
          </a:extLst>
        </p:cNvPr>
        <p:cNvGrpSpPr/>
        <p:nvPr/>
      </p:nvGrpSpPr>
      <p:grpSpPr>
        <a:xfrm>
          <a:off x="0" y="0"/>
          <a:ext cx="0" cy="0"/>
          <a:chOff x="0" y="0"/>
          <a:chExt cx="0" cy="0"/>
        </a:xfrm>
      </p:grpSpPr>
      <p:pic>
        <p:nvPicPr>
          <p:cNvPr id="4" name="Kuvan paikkamerkki 3" descr="Hanasta otetaan vettä lasiin.">
            <a:extLst>
              <a:ext uri="{FF2B5EF4-FFF2-40B4-BE49-F238E27FC236}">
                <a16:creationId xmlns:a16="http://schemas.microsoft.com/office/drawing/2014/main" id="{C6F43A57-5390-4DC5-7AC3-0DD7C2266B3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096000" y="0"/>
            <a:ext cx="6096000" cy="6858000"/>
          </a:xfrm>
        </p:spPr>
      </p:pic>
      <p:pic>
        <p:nvPicPr>
          <p:cNvPr id="2" name="Sisällön paikkamerkki 4">
            <a:extLst>
              <a:ext uri="{FF2B5EF4-FFF2-40B4-BE49-F238E27FC236}">
                <a16:creationId xmlns:a16="http://schemas.microsoft.com/office/drawing/2014/main" id="{34465C1B-5B07-5461-159A-46F9B6F2DA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EC4B3B15-358E-7CAE-48DB-CDD0100B9C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151" y="414842"/>
            <a:ext cx="1077944" cy="585374"/>
          </a:xfrm>
          <a:prstGeom prst="rect">
            <a:avLst/>
          </a:prstGeom>
        </p:spPr>
      </p:pic>
      <p:sp>
        <p:nvSpPr>
          <p:cNvPr id="23" name="Content Placeholder 2">
            <a:extLst>
              <a:ext uri="{FF2B5EF4-FFF2-40B4-BE49-F238E27FC236}">
                <a16:creationId xmlns:a16="http://schemas.microsoft.com/office/drawing/2014/main" id="{2CB58CC0-0995-9D5B-6B37-885FF9685ADC}"/>
              </a:ext>
            </a:extLst>
          </p:cNvPr>
          <p:cNvSpPr>
            <a:spLocks noGrp="1"/>
          </p:cNvSpPr>
          <p:nvPr>
            <p:ph sz="half" idx="2"/>
          </p:nvPr>
        </p:nvSpPr>
        <p:spPr>
          <a:xfrm>
            <a:off x="351184" y="1000216"/>
            <a:ext cx="5465416" cy="5438684"/>
          </a:xfrm>
        </p:spPr>
        <p:txBody>
          <a:bodyPr/>
          <a:lstStyle/>
          <a:p>
            <a:pPr marL="342900" indent="-342900">
              <a:buFont typeface="Arial" panose="020B0604020202020204" pitchFamily="34" charset="0"/>
              <a:buChar char="•"/>
            </a:pPr>
            <a:r>
              <a:rPr lang="fi-FI" dirty="0">
                <a:ea typeface="Source Sans Pro Semibold"/>
              </a:rPr>
              <a:t>Suomalaiset vesilaitokset tuottavat laadukasta hanavettä.</a:t>
            </a:r>
            <a:endParaRPr lang="fi-FI" dirty="0">
              <a:ea typeface="Source Sans Pro"/>
            </a:endParaRPr>
          </a:p>
          <a:p>
            <a:pPr marL="342900" indent="-342900">
              <a:buFont typeface="Arial" panose="020B0604020202020204" pitchFamily="34" charset="0"/>
              <a:buChar char="•"/>
            </a:pPr>
            <a:r>
              <a:rPr lang="fi-FI" dirty="0">
                <a:ea typeface="Source Sans Pro"/>
              </a:rPr>
              <a:t>Vesi saadaan laitokseen pohjavedestä tai pintavedestä, eli järvien tai jokien vedestä.</a:t>
            </a:r>
          </a:p>
          <a:p>
            <a:pPr marL="342900" indent="-342900">
              <a:buFont typeface="Arial" panose="020B0604020202020204" pitchFamily="34" charset="0"/>
              <a:buChar char="•"/>
            </a:pPr>
            <a:r>
              <a:rPr lang="fi-FI" dirty="0">
                <a:ea typeface="Source Sans Pro"/>
              </a:rPr>
              <a:t>Esimerkiksi pääkaupunkiseudulla käytetään Päijänteen ja Oulussa Oulujoen vettä.</a:t>
            </a:r>
          </a:p>
          <a:p>
            <a:pPr marL="342900" indent="-342900">
              <a:buFont typeface="Arial" panose="020B0604020202020204" pitchFamily="34" charset="0"/>
              <a:buChar char="•"/>
            </a:pPr>
            <a:r>
              <a:rPr lang="fi-FI" dirty="0"/>
              <a:t>Yhdeksän kymmenestä suomalaisesta kuuluu kunnalliseen vesijohtoverkkoon. </a:t>
            </a:r>
            <a:endParaRPr lang="fi-FI" dirty="0">
              <a:ea typeface="Source Sans Pro"/>
            </a:endParaRPr>
          </a:p>
          <a:p>
            <a:pPr marL="342900" indent="-342900">
              <a:buFont typeface="Arial" panose="020B0604020202020204" pitchFamily="34" charset="0"/>
              <a:buChar char="•"/>
            </a:pPr>
            <a:r>
              <a:rPr lang="fi-FI" dirty="0"/>
              <a:t>Käytön jälkeen likainen vesi eli jätevesi puhdistetaan jätevedenpuhdistamolla.</a:t>
            </a:r>
          </a:p>
          <a:p>
            <a:pPr marL="342900" indent="-342900">
              <a:buFont typeface="Arial" panose="020B0604020202020204" pitchFamily="34" charset="0"/>
              <a:buChar char="•"/>
            </a:pPr>
            <a:endParaRPr lang="fi-FI" dirty="0"/>
          </a:p>
        </p:txBody>
      </p:sp>
      <p:sp>
        <p:nvSpPr>
          <p:cNvPr id="11" name="Otsikko 10">
            <a:extLst>
              <a:ext uri="{FF2B5EF4-FFF2-40B4-BE49-F238E27FC236}">
                <a16:creationId xmlns:a16="http://schemas.microsoft.com/office/drawing/2014/main" id="{A0AED27A-5B70-A072-D31C-AB89DF126554}"/>
              </a:ext>
            </a:extLst>
          </p:cNvPr>
          <p:cNvSpPr>
            <a:spLocks noGrp="1"/>
          </p:cNvSpPr>
          <p:nvPr>
            <p:ph type="title"/>
          </p:nvPr>
        </p:nvSpPr>
        <p:spPr>
          <a:xfrm>
            <a:off x="351184" y="548172"/>
            <a:ext cx="9567516" cy="809668"/>
          </a:xfrm>
        </p:spPr>
        <p:txBody>
          <a:bodyPr anchor="t">
            <a:normAutofit/>
          </a:bodyPr>
          <a:lstStyle/>
          <a:p>
            <a:r>
              <a:rPr lang="fi-FI" dirty="0"/>
              <a:t>Puhdas vesi on elinehto</a:t>
            </a:r>
          </a:p>
        </p:txBody>
      </p:sp>
    </p:spTree>
    <p:extLst>
      <p:ext uri="{BB962C8B-B14F-4D97-AF65-F5344CB8AC3E}">
        <p14:creationId xmlns:p14="http://schemas.microsoft.com/office/powerpoint/2010/main" val="277086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C93DA27B-5AA0-F130-2099-4D023E159AE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6" name="Picture 8">
            <a:extLst>
              <a:ext uri="{FF2B5EF4-FFF2-40B4-BE49-F238E27FC236}">
                <a16:creationId xmlns:a16="http://schemas.microsoft.com/office/drawing/2014/main" id="{7AB19CF3-19DB-F5E6-D319-CA16644B48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3" name="Title 2">
            <a:extLst>
              <a:ext uri="{FF2B5EF4-FFF2-40B4-BE49-F238E27FC236}">
                <a16:creationId xmlns:a16="http://schemas.microsoft.com/office/drawing/2014/main" id="{FCA3A9C0-D7D4-6882-ED2C-5108A2B30F7A}"/>
              </a:ext>
            </a:extLst>
          </p:cNvPr>
          <p:cNvSpPr>
            <a:spLocks noGrp="1"/>
          </p:cNvSpPr>
          <p:nvPr>
            <p:ph type="title"/>
          </p:nvPr>
        </p:nvSpPr>
        <p:spPr>
          <a:xfrm>
            <a:off x="351184" y="539859"/>
            <a:ext cx="9357592" cy="809668"/>
          </a:xfrm>
        </p:spPr>
        <p:txBody>
          <a:bodyPr/>
          <a:lstStyle/>
          <a:p>
            <a:r>
              <a:rPr lang="fi-FI"/>
              <a:t>Näin veden kulutus jakautuu:</a:t>
            </a:r>
          </a:p>
        </p:txBody>
      </p:sp>
      <p:graphicFrame>
        <p:nvGraphicFramePr>
          <p:cNvPr id="8" name="Objekti 4" descr="Kaavio veden kulutuksen jakautumisesta kotitalouksissa. Hygienia 45 %, WC:n huuhtelu 15 %, pyykinpesu 15 %, keittiö 17,5 %, muu kulutus 7,5 %.">
            <a:extLst>
              <a:ext uri="{FF2B5EF4-FFF2-40B4-BE49-F238E27FC236}">
                <a16:creationId xmlns:a16="http://schemas.microsoft.com/office/drawing/2014/main" id="{C3E09188-482F-4A9A-DBF2-9EC92411246F}"/>
              </a:ext>
            </a:extLst>
          </p:cNvPr>
          <p:cNvGraphicFramePr>
            <a:graphicFrameLocks noGrp="1" noChangeAspect="1"/>
          </p:cNvGraphicFramePr>
          <p:nvPr>
            <p:ph sz="half" idx="2"/>
            <p:extLst>
              <p:ext uri="{D42A27DB-BD31-4B8C-83A1-F6EECF244321}">
                <p14:modId xmlns:p14="http://schemas.microsoft.com/office/powerpoint/2010/main" val="3329840883"/>
              </p:ext>
            </p:extLst>
          </p:nvPr>
        </p:nvGraphicFramePr>
        <p:xfrm>
          <a:off x="311427" y="1564569"/>
          <a:ext cx="10356758" cy="5424349"/>
        </p:xfrm>
        <a:graphic>
          <a:graphicData uri="http://schemas.openxmlformats.org/drawingml/2006/chart">
            <c:chart xmlns:c="http://schemas.openxmlformats.org/drawingml/2006/chart" xmlns:r="http://schemas.openxmlformats.org/officeDocument/2006/relationships" r:id="rId5"/>
          </a:graphicData>
        </a:graphic>
      </p:graphicFrame>
      <p:sp>
        <p:nvSpPr>
          <p:cNvPr id="9" name="Freeform 271">
            <a:extLst>
              <a:ext uri="{FF2B5EF4-FFF2-40B4-BE49-F238E27FC236}">
                <a16:creationId xmlns:a16="http://schemas.microsoft.com/office/drawing/2014/main" id="{7262C203-7809-F9DC-782F-02D6520BE29D}"/>
              </a:ext>
              <a:ext uri="{C183D7F6-B498-43B3-948B-1728B52AA6E4}">
                <adec:decorative xmlns:adec="http://schemas.microsoft.com/office/drawing/2017/decorative" val="1"/>
              </a:ext>
            </a:extLst>
          </p:cNvPr>
          <p:cNvSpPr>
            <a:spLocks noEditPoints="1"/>
          </p:cNvSpPr>
          <p:nvPr/>
        </p:nvSpPr>
        <p:spPr bwMode="auto">
          <a:xfrm>
            <a:off x="1174023" y="2997798"/>
            <a:ext cx="475417" cy="538750"/>
          </a:xfrm>
          <a:custGeom>
            <a:avLst/>
            <a:gdLst>
              <a:gd name="T0" fmla="*/ 356 w 713"/>
              <a:gd name="T1" fmla="*/ 0 h 808"/>
              <a:gd name="T2" fmla="*/ 1 w 713"/>
              <a:gd name="T3" fmla="*/ 114 h 808"/>
              <a:gd name="T4" fmla="*/ 74 w 713"/>
              <a:gd name="T5" fmla="*/ 696 h 808"/>
              <a:gd name="T6" fmla="*/ 77 w 713"/>
              <a:gd name="T7" fmla="*/ 716 h 808"/>
              <a:gd name="T8" fmla="*/ 356 w 713"/>
              <a:gd name="T9" fmla="*/ 808 h 808"/>
              <a:gd name="T10" fmla="*/ 639 w 713"/>
              <a:gd name="T11" fmla="*/ 695 h 808"/>
              <a:gd name="T12" fmla="*/ 710 w 713"/>
              <a:gd name="T13" fmla="*/ 126 h 808"/>
              <a:gd name="T14" fmla="*/ 79 w 713"/>
              <a:gd name="T15" fmla="*/ 353 h 808"/>
              <a:gd name="T16" fmla="*/ 260 w 713"/>
              <a:gd name="T17" fmla="*/ 355 h 808"/>
              <a:gd name="T18" fmla="*/ 270 w 713"/>
              <a:gd name="T19" fmla="*/ 384 h 808"/>
              <a:gd name="T20" fmla="*/ 381 w 713"/>
              <a:gd name="T21" fmla="*/ 298 h 808"/>
              <a:gd name="T22" fmla="*/ 266 w 713"/>
              <a:gd name="T23" fmla="*/ 420 h 808"/>
              <a:gd name="T24" fmla="*/ 83 w 713"/>
              <a:gd name="T25" fmla="*/ 385 h 808"/>
              <a:gd name="T26" fmla="*/ 591 w 713"/>
              <a:gd name="T27" fmla="*/ 693 h 808"/>
              <a:gd name="T28" fmla="*/ 356 w 713"/>
              <a:gd name="T29" fmla="*/ 760 h 808"/>
              <a:gd name="T30" fmla="*/ 122 w 713"/>
              <a:gd name="T31" fmla="*/ 697 h 808"/>
              <a:gd name="T32" fmla="*/ 356 w 713"/>
              <a:gd name="T33" fmla="*/ 627 h 808"/>
              <a:gd name="T34" fmla="*/ 592 w 713"/>
              <a:gd name="T35" fmla="*/ 685 h 808"/>
              <a:gd name="T36" fmla="*/ 596 w 713"/>
              <a:gd name="T37" fmla="*/ 644 h 808"/>
              <a:gd name="T38" fmla="*/ 117 w 713"/>
              <a:gd name="T39" fmla="*/ 644 h 808"/>
              <a:gd name="T40" fmla="*/ 356 w 713"/>
              <a:gd name="T41" fmla="*/ 470 h 808"/>
              <a:gd name="T42" fmla="*/ 596 w 713"/>
              <a:gd name="T43" fmla="*/ 644 h 808"/>
              <a:gd name="T44" fmla="*/ 356 w 713"/>
              <a:gd name="T45" fmla="*/ 438 h 808"/>
              <a:gd name="T46" fmla="*/ 447 w 713"/>
              <a:gd name="T47" fmla="*/ 303 h 808"/>
              <a:gd name="T48" fmla="*/ 633 w 713"/>
              <a:gd name="T49" fmla="*/ 353 h 808"/>
              <a:gd name="T50" fmla="*/ 637 w 713"/>
              <a:gd name="T51" fmla="*/ 317 h 808"/>
              <a:gd name="T52" fmla="*/ 373 w 713"/>
              <a:gd name="T53" fmla="*/ 265 h 808"/>
              <a:gd name="T54" fmla="*/ 356 w 713"/>
              <a:gd name="T55" fmla="*/ 265 h 808"/>
              <a:gd name="T56" fmla="*/ 56 w 713"/>
              <a:gd name="T57" fmla="*/ 175 h 808"/>
              <a:gd name="T58" fmla="*/ 655 w 713"/>
              <a:gd name="T59" fmla="*/ 176 h 808"/>
              <a:gd name="T60" fmla="*/ 356 w 713"/>
              <a:gd name="T61" fmla="*/ 173 h 808"/>
              <a:gd name="T62" fmla="*/ 356 w 713"/>
              <a:gd name="T63" fmla="*/ 48 h 808"/>
              <a:gd name="T64" fmla="*/ 356 w 713"/>
              <a:gd name="T65" fmla="*/ 173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3" h="808">
                <a:moveTo>
                  <a:pt x="713" y="111"/>
                </a:moveTo>
                <a:cubicBezTo>
                  <a:pt x="713" y="23"/>
                  <a:pt x="489" y="0"/>
                  <a:pt x="356" y="0"/>
                </a:cubicBezTo>
                <a:cubicBezTo>
                  <a:pt x="224" y="0"/>
                  <a:pt x="0" y="23"/>
                  <a:pt x="0" y="111"/>
                </a:cubicBezTo>
                <a:cubicBezTo>
                  <a:pt x="0" y="112"/>
                  <a:pt x="0" y="113"/>
                  <a:pt x="1" y="114"/>
                </a:cubicBezTo>
                <a:cubicBezTo>
                  <a:pt x="1" y="115"/>
                  <a:pt x="1" y="115"/>
                  <a:pt x="1" y="115"/>
                </a:cubicBezTo>
                <a:cubicBezTo>
                  <a:pt x="74" y="696"/>
                  <a:pt x="74" y="696"/>
                  <a:pt x="74" y="696"/>
                </a:cubicBezTo>
                <a:cubicBezTo>
                  <a:pt x="74" y="699"/>
                  <a:pt x="74" y="699"/>
                  <a:pt x="74" y="699"/>
                </a:cubicBezTo>
                <a:cubicBezTo>
                  <a:pt x="75" y="706"/>
                  <a:pt x="75" y="710"/>
                  <a:pt x="77" y="716"/>
                </a:cubicBezTo>
                <a:cubicBezTo>
                  <a:pt x="77" y="716"/>
                  <a:pt x="77" y="716"/>
                  <a:pt x="77" y="716"/>
                </a:cubicBezTo>
                <a:cubicBezTo>
                  <a:pt x="100" y="777"/>
                  <a:pt x="229" y="808"/>
                  <a:pt x="356" y="808"/>
                </a:cubicBezTo>
                <a:cubicBezTo>
                  <a:pt x="497" y="808"/>
                  <a:pt x="639" y="770"/>
                  <a:pt x="639" y="697"/>
                </a:cubicBezTo>
                <a:cubicBezTo>
                  <a:pt x="639" y="695"/>
                  <a:pt x="639" y="695"/>
                  <a:pt x="639" y="695"/>
                </a:cubicBezTo>
                <a:cubicBezTo>
                  <a:pt x="712" y="120"/>
                  <a:pt x="712" y="120"/>
                  <a:pt x="712" y="120"/>
                </a:cubicBezTo>
                <a:cubicBezTo>
                  <a:pt x="710" y="126"/>
                  <a:pt x="710" y="126"/>
                  <a:pt x="710" y="126"/>
                </a:cubicBezTo>
                <a:cubicBezTo>
                  <a:pt x="712" y="121"/>
                  <a:pt x="713" y="116"/>
                  <a:pt x="713" y="111"/>
                </a:cubicBezTo>
                <a:close/>
                <a:moveTo>
                  <a:pt x="79" y="353"/>
                </a:moveTo>
                <a:cubicBezTo>
                  <a:pt x="106" y="329"/>
                  <a:pt x="197" y="301"/>
                  <a:pt x="330" y="298"/>
                </a:cubicBezTo>
                <a:cubicBezTo>
                  <a:pt x="260" y="355"/>
                  <a:pt x="260" y="355"/>
                  <a:pt x="260" y="355"/>
                </a:cubicBezTo>
                <a:cubicBezTo>
                  <a:pt x="253" y="361"/>
                  <a:pt x="252" y="371"/>
                  <a:pt x="257" y="378"/>
                </a:cubicBezTo>
                <a:cubicBezTo>
                  <a:pt x="261" y="382"/>
                  <a:pt x="265" y="384"/>
                  <a:pt x="270" y="384"/>
                </a:cubicBezTo>
                <a:cubicBezTo>
                  <a:pt x="273" y="384"/>
                  <a:pt x="277" y="383"/>
                  <a:pt x="280" y="380"/>
                </a:cubicBezTo>
                <a:cubicBezTo>
                  <a:pt x="381" y="298"/>
                  <a:pt x="381" y="298"/>
                  <a:pt x="381" y="298"/>
                </a:cubicBezTo>
                <a:cubicBezTo>
                  <a:pt x="389" y="298"/>
                  <a:pt x="396" y="298"/>
                  <a:pt x="403" y="298"/>
                </a:cubicBezTo>
                <a:cubicBezTo>
                  <a:pt x="266" y="420"/>
                  <a:pt x="266" y="420"/>
                  <a:pt x="266" y="420"/>
                </a:cubicBezTo>
                <a:cubicBezTo>
                  <a:pt x="261" y="423"/>
                  <a:pt x="260" y="428"/>
                  <a:pt x="260" y="433"/>
                </a:cubicBezTo>
                <a:cubicBezTo>
                  <a:pt x="171" y="425"/>
                  <a:pt x="108" y="404"/>
                  <a:pt x="83" y="385"/>
                </a:cubicBezTo>
                <a:lnTo>
                  <a:pt x="79" y="353"/>
                </a:lnTo>
                <a:close/>
                <a:moveTo>
                  <a:pt x="591" y="693"/>
                </a:moveTo>
                <a:cubicBezTo>
                  <a:pt x="590" y="697"/>
                  <a:pt x="590" y="698"/>
                  <a:pt x="590" y="698"/>
                </a:cubicBezTo>
                <a:cubicBezTo>
                  <a:pt x="589" y="716"/>
                  <a:pt x="510" y="760"/>
                  <a:pt x="356" y="760"/>
                </a:cubicBezTo>
                <a:cubicBezTo>
                  <a:pt x="217" y="760"/>
                  <a:pt x="138" y="724"/>
                  <a:pt x="125" y="703"/>
                </a:cubicBezTo>
                <a:cubicBezTo>
                  <a:pt x="122" y="697"/>
                  <a:pt x="122" y="697"/>
                  <a:pt x="122" y="697"/>
                </a:cubicBezTo>
                <a:cubicBezTo>
                  <a:pt x="122" y="682"/>
                  <a:pt x="122" y="682"/>
                  <a:pt x="122" y="682"/>
                </a:cubicBezTo>
                <a:cubicBezTo>
                  <a:pt x="147" y="656"/>
                  <a:pt x="233" y="627"/>
                  <a:pt x="356" y="627"/>
                </a:cubicBezTo>
                <a:cubicBezTo>
                  <a:pt x="480" y="627"/>
                  <a:pt x="566" y="656"/>
                  <a:pt x="591" y="682"/>
                </a:cubicBezTo>
                <a:cubicBezTo>
                  <a:pt x="592" y="685"/>
                  <a:pt x="592" y="685"/>
                  <a:pt x="592" y="685"/>
                </a:cubicBezTo>
                <a:lnTo>
                  <a:pt x="591" y="693"/>
                </a:lnTo>
                <a:close/>
                <a:moveTo>
                  <a:pt x="596" y="644"/>
                </a:moveTo>
                <a:cubicBezTo>
                  <a:pt x="546" y="612"/>
                  <a:pt x="451" y="595"/>
                  <a:pt x="356" y="595"/>
                </a:cubicBezTo>
                <a:cubicBezTo>
                  <a:pt x="262" y="595"/>
                  <a:pt x="167" y="612"/>
                  <a:pt x="117" y="644"/>
                </a:cubicBezTo>
                <a:cubicBezTo>
                  <a:pt x="89" y="425"/>
                  <a:pt x="89" y="425"/>
                  <a:pt x="89" y="425"/>
                </a:cubicBezTo>
                <a:cubicBezTo>
                  <a:pt x="148" y="455"/>
                  <a:pt x="253" y="470"/>
                  <a:pt x="356" y="470"/>
                </a:cubicBezTo>
                <a:cubicBezTo>
                  <a:pt x="460" y="470"/>
                  <a:pt x="564" y="455"/>
                  <a:pt x="624" y="426"/>
                </a:cubicBezTo>
                <a:lnTo>
                  <a:pt x="596" y="644"/>
                </a:lnTo>
                <a:close/>
                <a:moveTo>
                  <a:pt x="629" y="386"/>
                </a:moveTo>
                <a:cubicBezTo>
                  <a:pt x="595" y="411"/>
                  <a:pt x="496" y="438"/>
                  <a:pt x="356" y="438"/>
                </a:cubicBezTo>
                <a:cubicBezTo>
                  <a:pt x="335" y="438"/>
                  <a:pt x="315" y="437"/>
                  <a:pt x="296" y="436"/>
                </a:cubicBezTo>
                <a:cubicBezTo>
                  <a:pt x="447" y="303"/>
                  <a:pt x="447" y="303"/>
                  <a:pt x="447" y="303"/>
                </a:cubicBezTo>
                <a:cubicBezTo>
                  <a:pt x="448" y="302"/>
                  <a:pt x="448" y="302"/>
                  <a:pt x="449" y="301"/>
                </a:cubicBezTo>
                <a:cubicBezTo>
                  <a:pt x="544" y="310"/>
                  <a:pt x="610" y="332"/>
                  <a:pt x="633" y="353"/>
                </a:cubicBezTo>
                <a:lnTo>
                  <a:pt x="629" y="386"/>
                </a:lnTo>
                <a:close/>
                <a:moveTo>
                  <a:pt x="637" y="317"/>
                </a:moveTo>
                <a:cubicBezTo>
                  <a:pt x="585" y="285"/>
                  <a:pt x="483" y="267"/>
                  <a:pt x="379" y="265"/>
                </a:cubicBezTo>
                <a:cubicBezTo>
                  <a:pt x="377" y="265"/>
                  <a:pt x="375" y="265"/>
                  <a:pt x="373" y="265"/>
                </a:cubicBezTo>
                <a:cubicBezTo>
                  <a:pt x="373" y="265"/>
                  <a:pt x="373" y="265"/>
                  <a:pt x="373" y="265"/>
                </a:cubicBezTo>
                <a:cubicBezTo>
                  <a:pt x="367" y="265"/>
                  <a:pt x="362" y="265"/>
                  <a:pt x="356" y="265"/>
                </a:cubicBezTo>
                <a:cubicBezTo>
                  <a:pt x="244" y="265"/>
                  <a:pt x="130" y="283"/>
                  <a:pt x="74" y="318"/>
                </a:cubicBezTo>
                <a:cubicBezTo>
                  <a:pt x="56" y="175"/>
                  <a:pt x="56" y="175"/>
                  <a:pt x="56" y="175"/>
                </a:cubicBezTo>
                <a:cubicBezTo>
                  <a:pt x="131" y="211"/>
                  <a:pt x="265" y="222"/>
                  <a:pt x="356" y="222"/>
                </a:cubicBezTo>
                <a:cubicBezTo>
                  <a:pt x="447" y="222"/>
                  <a:pt x="580" y="211"/>
                  <a:pt x="655" y="176"/>
                </a:cubicBezTo>
                <a:lnTo>
                  <a:pt x="637" y="317"/>
                </a:lnTo>
                <a:close/>
                <a:moveTo>
                  <a:pt x="356" y="173"/>
                </a:moveTo>
                <a:cubicBezTo>
                  <a:pt x="166" y="173"/>
                  <a:pt x="54" y="132"/>
                  <a:pt x="49" y="111"/>
                </a:cubicBezTo>
                <a:cubicBezTo>
                  <a:pt x="54" y="90"/>
                  <a:pt x="166" y="48"/>
                  <a:pt x="356" y="48"/>
                </a:cubicBezTo>
                <a:cubicBezTo>
                  <a:pt x="547" y="48"/>
                  <a:pt x="659" y="90"/>
                  <a:pt x="664" y="110"/>
                </a:cubicBezTo>
                <a:cubicBezTo>
                  <a:pt x="659" y="132"/>
                  <a:pt x="547" y="173"/>
                  <a:pt x="356" y="1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0" name="Ryhmä 26">
            <a:extLst>
              <a:ext uri="{FF2B5EF4-FFF2-40B4-BE49-F238E27FC236}">
                <a16:creationId xmlns:a16="http://schemas.microsoft.com/office/drawing/2014/main" id="{E25DCF0D-CC89-3237-BFD6-3BC7DC99776A}"/>
              </a:ext>
              <a:ext uri="{C183D7F6-B498-43B3-948B-1728B52AA6E4}">
                <adec:decorative xmlns:adec="http://schemas.microsoft.com/office/drawing/2017/decorative" val="1"/>
              </a:ext>
            </a:extLst>
          </p:cNvPr>
          <p:cNvGrpSpPr>
            <a:grpSpLocks noChangeAspect="1"/>
          </p:cNvGrpSpPr>
          <p:nvPr/>
        </p:nvGrpSpPr>
        <p:grpSpPr>
          <a:xfrm rot="1061786">
            <a:off x="2090621" y="2070932"/>
            <a:ext cx="585849" cy="508474"/>
            <a:chOff x="2782888" y="1966913"/>
            <a:chExt cx="3533776" cy="3067050"/>
          </a:xfrm>
          <a:solidFill>
            <a:schemeClr val="bg1"/>
          </a:solidFill>
        </p:grpSpPr>
        <p:sp>
          <p:nvSpPr>
            <p:cNvPr id="11" name="Line 30">
              <a:extLst>
                <a:ext uri="{FF2B5EF4-FFF2-40B4-BE49-F238E27FC236}">
                  <a16:creationId xmlns:a16="http://schemas.microsoft.com/office/drawing/2014/main" id="{C47C59B1-A302-4D65-EF4C-BB90DB8B390C}"/>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Line 31">
              <a:extLst>
                <a:ext uri="{FF2B5EF4-FFF2-40B4-BE49-F238E27FC236}">
                  <a16:creationId xmlns:a16="http://schemas.microsoft.com/office/drawing/2014/main" id="{65B13556-B645-374D-60F0-24ED10B77EED}"/>
                </a:ext>
              </a:extLst>
            </p:cNvPr>
            <p:cNvSpPr>
              <a:spLocks noChangeShapeType="1"/>
            </p:cNvSpPr>
            <p:nvPr/>
          </p:nvSpPr>
          <p:spPr bwMode="auto">
            <a:xfrm>
              <a:off x="4722813" y="286067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Line 32">
              <a:extLst>
                <a:ext uri="{FF2B5EF4-FFF2-40B4-BE49-F238E27FC236}">
                  <a16:creationId xmlns:a16="http://schemas.microsoft.com/office/drawing/2014/main" id="{966E600A-B9AC-2336-8177-71BD83B46C09}"/>
                </a:ext>
              </a:extLst>
            </p:cNvPr>
            <p:cNvSpPr>
              <a:spLocks noChangeShapeType="1"/>
            </p:cNvSpPr>
            <p:nvPr/>
          </p:nvSpPr>
          <p:spPr bwMode="auto">
            <a:xfrm>
              <a:off x="5022851"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Line 33">
              <a:extLst>
                <a:ext uri="{FF2B5EF4-FFF2-40B4-BE49-F238E27FC236}">
                  <a16:creationId xmlns:a16="http://schemas.microsoft.com/office/drawing/2014/main" id="{184C3395-3C0F-4EE4-2142-F82635598E17}"/>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Line 6">
              <a:extLst>
                <a:ext uri="{FF2B5EF4-FFF2-40B4-BE49-F238E27FC236}">
                  <a16:creationId xmlns:a16="http://schemas.microsoft.com/office/drawing/2014/main" id="{ABBD543B-EE95-99A4-0BAD-7A731D86DB8E}"/>
                </a:ext>
              </a:extLst>
            </p:cNvPr>
            <p:cNvSpPr>
              <a:spLocks noChangeShapeType="1"/>
            </p:cNvSpPr>
            <p:nvPr/>
          </p:nvSpPr>
          <p:spPr bwMode="auto">
            <a:xfrm>
              <a:off x="3033713"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Line 7">
              <a:extLst>
                <a:ext uri="{FF2B5EF4-FFF2-40B4-BE49-F238E27FC236}">
                  <a16:creationId xmlns:a16="http://schemas.microsoft.com/office/drawing/2014/main" id="{F6306811-CEA4-11EF-80B3-31DEF867ABFD}"/>
                </a:ext>
              </a:extLst>
            </p:cNvPr>
            <p:cNvSpPr>
              <a:spLocks noChangeShapeType="1"/>
            </p:cNvSpPr>
            <p:nvPr/>
          </p:nvSpPr>
          <p:spPr bwMode="auto">
            <a:xfrm>
              <a:off x="2865438" y="258762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Line 8">
              <a:extLst>
                <a:ext uri="{FF2B5EF4-FFF2-40B4-BE49-F238E27FC236}">
                  <a16:creationId xmlns:a16="http://schemas.microsoft.com/office/drawing/2014/main" id="{05B89C38-1CEA-7DEA-2C2F-873B2BBB349D}"/>
                </a:ext>
              </a:extLst>
            </p:cNvPr>
            <p:cNvSpPr>
              <a:spLocks noChangeShapeType="1"/>
            </p:cNvSpPr>
            <p:nvPr/>
          </p:nvSpPr>
          <p:spPr bwMode="auto">
            <a:xfrm>
              <a:off x="3165476"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Line 9">
              <a:extLst>
                <a:ext uri="{FF2B5EF4-FFF2-40B4-BE49-F238E27FC236}">
                  <a16:creationId xmlns:a16="http://schemas.microsoft.com/office/drawing/2014/main" id="{9779676B-B3FC-7330-6964-2146FAA52A74}"/>
                </a:ext>
              </a:extLst>
            </p:cNvPr>
            <p:cNvSpPr>
              <a:spLocks noChangeShapeType="1"/>
            </p:cNvSpPr>
            <p:nvPr/>
          </p:nvSpPr>
          <p:spPr bwMode="auto">
            <a:xfrm>
              <a:off x="3033713" y="243840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Line 15">
              <a:extLst>
                <a:ext uri="{FF2B5EF4-FFF2-40B4-BE49-F238E27FC236}">
                  <a16:creationId xmlns:a16="http://schemas.microsoft.com/office/drawing/2014/main" id="{E30A4686-F92D-4073-D8D2-3390DA93FA6E}"/>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Line 16">
              <a:extLst>
                <a:ext uri="{FF2B5EF4-FFF2-40B4-BE49-F238E27FC236}">
                  <a16:creationId xmlns:a16="http://schemas.microsoft.com/office/drawing/2014/main" id="{56224569-8F2F-5363-70D5-C47B0C634C9D}"/>
                </a:ext>
              </a:extLst>
            </p:cNvPr>
            <p:cNvSpPr>
              <a:spLocks noChangeShapeType="1"/>
            </p:cNvSpPr>
            <p:nvPr/>
          </p:nvSpPr>
          <p:spPr bwMode="auto">
            <a:xfrm>
              <a:off x="4722813" y="2860676"/>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Line 17">
              <a:extLst>
                <a:ext uri="{FF2B5EF4-FFF2-40B4-BE49-F238E27FC236}">
                  <a16:creationId xmlns:a16="http://schemas.microsoft.com/office/drawing/2014/main" id="{F0C204AD-273E-255C-DC21-CB01F091063C}"/>
                </a:ext>
              </a:extLst>
            </p:cNvPr>
            <p:cNvSpPr>
              <a:spLocks noChangeShapeType="1"/>
            </p:cNvSpPr>
            <p:nvPr/>
          </p:nvSpPr>
          <p:spPr bwMode="auto">
            <a:xfrm>
              <a:off x="5022851"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Line 18">
              <a:extLst>
                <a:ext uri="{FF2B5EF4-FFF2-40B4-BE49-F238E27FC236}">
                  <a16:creationId xmlns:a16="http://schemas.microsoft.com/office/drawing/2014/main" id="{15972D1B-9002-8A36-392D-3CF21299EC18}"/>
                </a:ext>
              </a:extLst>
            </p:cNvPr>
            <p:cNvSpPr>
              <a:spLocks noChangeShapeType="1"/>
            </p:cNvSpPr>
            <p:nvPr/>
          </p:nvSpPr>
          <p:spPr bwMode="auto">
            <a:xfrm>
              <a:off x="4891088" y="2711451"/>
              <a:ext cx="0" cy="0"/>
            </a:xfrm>
            <a:prstGeom prst="line">
              <a:avLst/>
            </a:prstGeom>
            <a:grpFill/>
            <a:ln w="301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19">
              <a:extLst>
                <a:ext uri="{FF2B5EF4-FFF2-40B4-BE49-F238E27FC236}">
                  <a16:creationId xmlns:a16="http://schemas.microsoft.com/office/drawing/2014/main" id="{FF3A3FAC-C950-B246-4D7A-73E049F922A9}"/>
                </a:ext>
              </a:extLst>
            </p:cNvPr>
            <p:cNvSpPr>
              <a:spLocks/>
            </p:cNvSpPr>
            <p:nvPr/>
          </p:nvSpPr>
          <p:spPr bwMode="auto">
            <a:xfrm>
              <a:off x="4511676" y="2436813"/>
              <a:ext cx="3175" cy="6350"/>
            </a:xfrm>
            <a:custGeom>
              <a:avLst/>
              <a:gdLst>
                <a:gd name="T0" fmla="*/ 0 w 1"/>
                <a:gd name="T1" fmla="*/ 0 h 2"/>
                <a:gd name="T2" fmla="*/ 1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0"/>
                    <a:pt x="1" y="0"/>
                  </a:cubicBezTo>
                  <a:cubicBezTo>
                    <a:pt x="1" y="1"/>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20">
              <a:extLst>
                <a:ext uri="{FF2B5EF4-FFF2-40B4-BE49-F238E27FC236}">
                  <a16:creationId xmlns:a16="http://schemas.microsoft.com/office/drawing/2014/main" id="{4270C838-0DAF-022F-29B2-564A3A284206}"/>
                </a:ext>
              </a:extLst>
            </p:cNvPr>
            <p:cNvSpPr>
              <a:spLocks/>
            </p:cNvSpPr>
            <p:nvPr/>
          </p:nvSpPr>
          <p:spPr bwMode="auto">
            <a:xfrm>
              <a:off x="4451351" y="2014538"/>
              <a:ext cx="277813" cy="422275"/>
            </a:xfrm>
            <a:custGeom>
              <a:avLst/>
              <a:gdLst>
                <a:gd name="T0" fmla="*/ 74 w 74"/>
                <a:gd name="T1" fmla="*/ 44 h 112"/>
                <a:gd name="T2" fmla="*/ 74 w 74"/>
                <a:gd name="T3" fmla="*/ 44 h 112"/>
                <a:gd name="T4" fmla="*/ 64 w 74"/>
                <a:gd name="T5" fmla="*/ 101 h 112"/>
                <a:gd name="T6" fmla="*/ 17 w 74"/>
                <a:gd name="T7" fmla="*/ 112 h 112"/>
                <a:gd name="T8" fmla="*/ 2 w 74"/>
                <a:gd name="T9" fmla="*/ 55 h 112"/>
                <a:gd name="T10" fmla="*/ 2 w 74"/>
                <a:gd name="T11" fmla="*/ 54 h 112"/>
                <a:gd name="T12" fmla="*/ 1 w 74"/>
                <a:gd name="T13" fmla="*/ 35 h 112"/>
                <a:gd name="T14" fmla="*/ 31 w 74"/>
                <a:gd name="T15" fmla="*/ 0 h 112"/>
                <a:gd name="T16" fmla="*/ 35 w 74"/>
                <a:gd name="T17" fmla="*/ 0 h 112"/>
                <a:gd name="T18" fmla="*/ 62 w 74"/>
                <a:gd name="T19" fmla="*/ 11 h 112"/>
                <a:gd name="T20" fmla="*/ 74 w 74"/>
                <a:gd name="T21"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12">
                  <a:moveTo>
                    <a:pt x="74" y="44"/>
                  </a:moveTo>
                  <a:cubicBezTo>
                    <a:pt x="74" y="44"/>
                    <a:pt x="74" y="44"/>
                    <a:pt x="74" y="44"/>
                  </a:cubicBezTo>
                  <a:cubicBezTo>
                    <a:pt x="70" y="62"/>
                    <a:pt x="66" y="82"/>
                    <a:pt x="64" y="101"/>
                  </a:cubicBezTo>
                  <a:cubicBezTo>
                    <a:pt x="49" y="104"/>
                    <a:pt x="33" y="107"/>
                    <a:pt x="17" y="112"/>
                  </a:cubicBezTo>
                  <a:cubicBezTo>
                    <a:pt x="13" y="93"/>
                    <a:pt x="8" y="72"/>
                    <a:pt x="2" y="55"/>
                  </a:cubicBezTo>
                  <a:cubicBezTo>
                    <a:pt x="2" y="55"/>
                    <a:pt x="2" y="54"/>
                    <a:pt x="2" y="54"/>
                  </a:cubicBezTo>
                  <a:cubicBezTo>
                    <a:pt x="0" y="48"/>
                    <a:pt x="0" y="43"/>
                    <a:pt x="1" y="35"/>
                  </a:cubicBezTo>
                  <a:cubicBezTo>
                    <a:pt x="4" y="8"/>
                    <a:pt x="14" y="1"/>
                    <a:pt x="31" y="0"/>
                  </a:cubicBezTo>
                  <a:cubicBezTo>
                    <a:pt x="33" y="0"/>
                    <a:pt x="34" y="0"/>
                    <a:pt x="35" y="0"/>
                  </a:cubicBezTo>
                  <a:cubicBezTo>
                    <a:pt x="47" y="0"/>
                    <a:pt x="56" y="4"/>
                    <a:pt x="62" y="11"/>
                  </a:cubicBezTo>
                  <a:cubicBezTo>
                    <a:pt x="70" y="19"/>
                    <a:pt x="74" y="32"/>
                    <a:pt x="7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21">
              <a:extLst>
                <a:ext uri="{FF2B5EF4-FFF2-40B4-BE49-F238E27FC236}">
                  <a16:creationId xmlns:a16="http://schemas.microsoft.com/office/drawing/2014/main" id="{9E6FEEF5-EE42-D069-9B9F-E40869D8B17D}"/>
                </a:ext>
              </a:extLst>
            </p:cNvPr>
            <p:cNvSpPr>
              <a:spLocks/>
            </p:cNvSpPr>
            <p:nvPr/>
          </p:nvSpPr>
          <p:spPr bwMode="auto">
            <a:xfrm>
              <a:off x="4805363" y="1966913"/>
              <a:ext cx="330200" cy="409575"/>
            </a:xfrm>
            <a:custGeom>
              <a:avLst/>
              <a:gdLst>
                <a:gd name="T0" fmla="*/ 85 w 88"/>
                <a:gd name="T1" fmla="*/ 23 h 109"/>
                <a:gd name="T2" fmla="*/ 85 w 88"/>
                <a:gd name="T3" fmla="*/ 23 h 109"/>
                <a:gd name="T4" fmla="*/ 11 w 88"/>
                <a:gd name="T5" fmla="*/ 107 h 109"/>
                <a:gd name="T6" fmla="*/ 8 w 88"/>
                <a:gd name="T7" fmla="*/ 108 h 109"/>
                <a:gd name="T8" fmla="*/ 0 w 88"/>
                <a:gd name="T9" fmla="*/ 109 h 109"/>
                <a:gd name="T10" fmla="*/ 10 w 88"/>
                <a:gd name="T11" fmla="*/ 56 h 109"/>
                <a:gd name="T12" fmla="*/ 12 w 88"/>
                <a:gd name="T13" fmla="*/ 49 h 109"/>
                <a:gd name="T14" fmla="*/ 67 w 88"/>
                <a:gd name="T15" fmla="*/ 0 h 109"/>
                <a:gd name="T16" fmla="*/ 71 w 88"/>
                <a:gd name="T17" fmla="*/ 0 h 109"/>
                <a:gd name="T18" fmla="*/ 82 w 88"/>
                <a:gd name="T19" fmla="*/ 4 h 109"/>
                <a:gd name="T20" fmla="*/ 85 w 88"/>
                <a:gd name="T21" fmla="*/ 2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09">
                  <a:moveTo>
                    <a:pt x="85" y="23"/>
                  </a:moveTo>
                  <a:cubicBezTo>
                    <a:pt x="85" y="23"/>
                    <a:pt x="85" y="23"/>
                    <a:pt x="85" y="23"/>
                  </a:cubicBezTo>
                  <a:cubicBezTo>
                    <a:pt x="74" y="34"/>
                    <a:pt x="32" y="73"/>
                    <a:pt x="11" y="107"/>
                  </a:cubicBezTo>
                  <a:cubicBezTo>
                    <a:pt x="10" y="108"/>
                    <a:pt x="9" y="108"/>
                    <a:pt x="8" y="108"/>
                  </a:cubicBezTo>
                  <a:cubicBezTo>
                    <a:pt x="6" y="108"/>
                    <a:pt x="3" y="108"/>
                    <a:pt x="0" y="109"/>
                  </a:cubicBezTo>
                  <a:cubicBezTo>
                    <a:pt x="2" y="94"/>
                    <a:pt x="5" y="76"/>
                    <a:pt x="10" y="56"/>
                  </a:cubicBezTo>
                  <a:cubicBezTo>
                    <a:pt x="10" y="55"/>
                    <a:pt x="11" y="53"/>
                    <a:pt x="12" y="49"/>
                  </a:cubicBezTo>
                  <a:cubicBezTo>
                    <a:pt x="17" y="34"/>
                    <a:pt x="33" y="0"/>
                    <a:pt x="67" y="0"/>
                  </a:cubicBezTo>
                  <a:cubicBezTo>
                    <a:pt x="68" y="0"/>
                    <a:pt x="70" y="0"/>
                    <a:pt x="71" y="0"/>
                  </a:cubicBezTo>
                  <a:cubicBezTo>
                    <a:pt x="79" y="1"/>
                    <a:pt x="81" y="3"/>
                    <a:pt x="82" y="4"/>
                  </a:cubicBezTo>
                  <a:cubicBezTo>
                    <a:pt x="85" y="8"/>
                    <a:pt x="88" y="15"/>
                    <a:pt x="8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22">
              <a:extLst>
                <a:ext uri="{FF2B5EF4-FFF2-40B4-BE49-F238E27FC236}">
                  <a16:creationId xmlns:a16="http://schemas.microsoft.com/office/drawing/2014/main" id="{EDBD0181-C255-2C42-79BD-1F9168CBBBD6}"/>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23">
              <a:extLst>
                <a:ext uri="{FF2B5EF4-FFF2-40B4-BE49-F238E27FC236}">
                  <a16:creationId xmlns:a16="http://schemas.microsoft.com/office/drawing/2014/main" id="{B07BAF2C-FC4D-F477-E2CA-2F3C758F9D7D}"/>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24">
              <a:extLst>
                <a:ext uri="{FF2B5EF4-FFF2-40B4-BE49-F238E27FC236}">
                  <a16:creationId xmlns:a16="http://schemas.microsoft.com/office/drawing/2014/main" id="{D81F85E7-CBC0-5171-F564-76192BDB167D}"/>
                </a:ext>
              </a:extLst>
            </p:cNvPr>
            <p:cNvSpPr>
              <a:spLocks/>
            </p:cNvSpPr>
            <p:nvPr/>
          </p:nvSpPr>
          <p:spPr bwMode="auto">
            <a:xfrm>
              <a:off x="4997451" y="2360613"/>
              <a:ext cx="3175" cy="4763"/>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1" y="1"/>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25">
              <a:extLst>
                <a:ext uri="{FF2B5EF4-FFF2-40B4-BE49-F238E27FC236}">
                  <a16:creationId xmlns:a16="http://schemas.microsoft.com/office/drawing/2014/main" id="{61D9D6DE-91F2-23EE-1E87-977A4A4E0095}"/>
                </a:ext>
              </a:extLst>
            </p:cNvPr>
            <p:cNvSpPr>
              <a:spLocks/>
            </p:cNvSpPr>
            <p:nvPr/>
          </p:nvSpPr>
          <p:spPr bwMode="auto">
            <a:xfrm>
              <a:off x="5000626" y="2003426"/>
              <a:ext cx="661988" cy="361950"/>
            </a:xfrm>
            <a:custGeom>
              <a:avLst/>
              <a:gdLst>
                <a:gd name="T0" fmla="*/ 144 w 176"/>
                <a:gd name="T1" fmla="*/ 38 h 96"/>
                <a:gd name="T2" fmla="*/ 134 w 176"/>
                <a:gd name="T3" fmla="*/ 42 h 96"/>
                <a:gd name="T4" fmla="*/ 134 w 176"/>
                <a:gd name="T5" fmla="*/ 42 h 96"/>
                <a:gd name="T6" fmla="*/ 41 w 176"/>
                <a:gd name="T7" fmla="*/ 88 h 96"/>
                <a:gd name="T8" fmla="*/ 29 w 176"/>
                <a:gd name="T9" fmla="*/ 96 h 96"/>
                <a:gd name="T10" fmla="*/ 18 w 176"/>
                <a:gd name="T11" fmla="*/ 96 h 96"/>
                <a:gd name="T12" fmla="*/ 2 w 176"/>
                <a:gd name="T13" fmla="*/ 95 h 96"/>
                <a:gd name="T14" fmla="*/ 0 w 176"/>
                <a:gd name="T15" fmla="*/ 95 h 96"/>
                <a:gd name="T16" fmla="*/ 40 w 176"/>
                <a:gd name="T17" fmla="*/ 51 h 96"/>
                <a:gd name="T18" fmla="*/ 55 w 176"/>
                <a:gd name="T19" fmla="*/ 37 h 96"/>
                <a:gd name="T20" fmla="*/ 64 w 176"/>
                <a:gd name="T21" fmla="*/ 29 h 96"/>
                <a:gd name="T22" fmla="*/ 131 w 176"/>
                <a:gd name="T23" fmla="*/ 0 h 96"/>
                <a:gd name="T24" fmla="*/ 149 w 176"/>
                <a:gd name="T25" fmla="*/ 4 h 96"/>
                <a:gd name="T26" fmla="*/ 153 w 176"/>
                <a:gd name="T27" fmla="*/ 6 h 96"/>
                <a:gd name="T28" fmla="*/ 144 w 176"/>
                <a:gd name="T29"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6">
                  <a:moveTo>
                    <a:pt x="144" y="38"/>
                  </a:moveTo>
                  <a:cubicBezTo>
                    <a:pt x="142" y="39"/>
                    <a:pt x="139" y="40"/>
                    <a:pt x="134" y="42"/>
                  </a:cubicBezTo>
                  <a:cubicBezTo>
                    <a:pt x="134" y="42"/>
                    <a:pt x="134" y="42"/>
                    <a:pt x="134" y="42"/>
                  </a:cubicBezTo>
                  <a:cubicBezTo>
                    <a:pt x="104" y="55"/>
                    <a:pt x="66" y="71"/>
                    <a:pt x="41" y="88"/>
                  </a:cubicBezTo>
                  <a:cubicBezTo>
                    <a:pt x="37" y="91"/>
                    <a:pt x="33" y="94"/>
                    <a:pt x="29" y="96"/>
                  </a:cubicBezTo>
                  <a:cubicBezTo>
                    <a:pt x="26" y="96"/>
                    <a:pt x="22" y="96"/>
                    <a:pt x="18" y="96"/>
                  </a:cubicBezTo>
                  <a:cubicBezTo>
                    <a:pt x="13" y="95"/>
                    <a:pt x="7" y="95"/>
                    <a:pt x="2" y="95"/>
                  </a:cubicBezTo>
                  <a:cubicBezTo>
                    <a:pt x="0" y="95"/>
                    <a:pt x="0" y="95"/>
                    <a:pt x="0" y="95"/>
                  </a:cubicBezTo>
                  <a:cubicBezTo>
                    <a:pt x="10" y="83"/>
                    <a:pt x="23" y="68"/>
                    <a:pt x="40" y="51"/>
                  </a:cubicBezTo>
                  <a:cubicBezTo>
                    <a:pt x="45" y="46"/>
                    <a:pt x="50" y="42"/>
                    <a:pt x="55" y="37"/>
                  </a:cubicBezTo>
                  <a:cubicBezTo>
                    <a:pt x="58" y="34"/>
                    <a:pt x="61" y="32"/>
                    <a:pt x="64" y="29"/>
                  </a:cubicBezTo>
                  <a:cubicBezTo>
                    <a:pt x="83" y="14"/>
                    <a:pt x="109" y="0"/>
                    <a:pt x="131" y="0"/>
                  </a:cubicBezTo>
                  <a:cubicBezTo>
                    <a:pt x="137" y="0"/>
                    <a:pt x="144" y="1"/>
                    <a:pt x="149" y="4"/>
                  </a:cubicBezTo>
                  <a:cubicBezTo>
                    <a:pt x="152" y="5"/>
                    <a:pt x="152" y="6"/>
                    <a:pt x="153" y="6"/>
                  </a:cubicBezTo>
                  <a:cubicBezTo>
                    <a:pt x="153" y="7"/>
                    <a:pt x="176" y="27"/>
                    <a:pt x="14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26">
              <a:extLst>
                <a:ext uri="{FF2B5EF4-FFF2-40B4-BE49-F238E27FC236}">
                  <a16:creationId xmlns:a16="http://schemas.microsoft.com/office/drawing/2014/main" id="{33218674-100F-AEDC-9D2A-0BA8E9A7C530}"/>
                </a:ext>
              </a:extLst>
            </p:cNvPr>
            <p:cNvSpPr>
              <a:spLocks/>
            </p:cNvSpPr>
            <p:nvPr/>
          </p:nvSpPr>
          <p:spPr bwMode="auto">
            <a:xfrm>
              <a:off x="5278438" y="2173288"/>
              <a:ext cx="820738" cy="233363"/>
            </a:xfrm>
            <a:custGeom>
              <a:avLst/>
              <a:gdLst>
                <a:gd name="T0" fmla="*/ 200 w 218"/>
                <a:gd name="T1" fmla="*/ 26 h 62"/>
                <a:gd name="T2" fmla="*/ 200 w 218"/>
                <a:gd name="T3" fmla="*/ 26 h 62"/>
                <a:gd name="T4" fmla="*/ 195 w 218"/>
                <a:gd name="T5" fmla="*/ 26 h 62"/>
                <a:gd name="T6" fmla="*/ 28 w 218"/>
                <a:gd name="T7" fmla="*/ 55 h 62"/>
                <a:gd name="T8" fmla="*/ 5 w 218"/>
                <a:gd name="T9" fmla="*/ 62 h 62"/>
                <a:gd name="T10" fmla="*/ 0 w 218"/>
                <a:gd name="T11" fmla="*/ 60 h 62"/>
                <a:gd name="T12" fmla="*/ 59 w 218"/>
                <a:gd name="T13" fmla="*/ 33 h 62"/>
                <a:gd name="T14" fmla="*/ 59 w 218"/>
                <a:gd name="T15" fmla="*/ 32 h 62"/>
                <a:gd name="T16" fmla="*/ 100 w 218"/>
                <a:gd name="T17" fmla="*/ 16 h 62"/>
                <a:gd name="T18" fmla="*/ 178 w 218"/>
                <a:gd name="T19" fmla="*/ 0 h 62"/>
                <a:gd name="T20" fmla="*/ 210 w 218"/>
                <a:gd name="T21" fmla="*/ 9 h 62"/>
                <a:gd name="T22" fmla="*/ 200 w 218"/>
                <a:gd name="T2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62">
                  <a:moveTo>
                    <a:pt x="200" y="26"/>
                  </a:moveTo>
                  <a:cubicBezTo>
                    <a:pt x="200" y="26"/>
                    <a:pt x="200" y="26"/>
                    <a:pt x="200" y="26"/>
                  </a:cubicBezTo>
                  <a:cubicBezTo>
                    <a:pt x="198" y="26"/>
                    <a:pt x="197" y="26"/>
                    <a:pt x="195" y="26"/>
                  </a:cubicBezTo>
                  <a:cubicBezTo>
                    <a:pt x="171" y="26"/>
                    <a:pt x="91" y="35"/>
                    <a:pt x="28" y="55"/>
                  </a:cubicBezTo>
                  <a:cubicBezTo>
                    <a:pt x="20" y="57"/>
                    <a:pt x="12" y="60"/>
                    <a:pt x="5" y="62"/>
                  </a:cubicBezTo>
                  <a:cubicBezTo>
                    <a:pt x="4" y="62"/>
                    <a:pt x="2" y="61"/>
                    <a:pt x="0" y="60"/>
                  </a:cubicBezTo>
                  <a:cubicBezTo>
                    <a:pt x="15" y="52"/>
                    <a:pt x="35" y="43"/>
                    <a:pt x="59" y="33"/>
                  </a:cubicBezTo>
                  <a:cubicBezTo>
                    <a:pt x="59" y="32"/>
                    <a:pt x="59" y="32"/>
                    <a:pt x="59" y="32"/>
                  </a:cubicBezTo>
                  <a:cubicBezTo>
                    <a:pt x="71" y="27"/>
                    <a:pt x="85" y="22"/>
                    <a:pt x="100" y="16"/>
                  </a:cubicBezTo>
                  <a:cubicBezTo>
                    <a:pt x="121" y="8"/>
                    <a:pt x="152" y="0"/>
                    <a:pt x="178" y="0"/>
                  </a:cubicBezTo>
                  <a:cubicBezTo>
                    <a:pt x="188" y="0"/>
                    <a:pt x="202" y="1"/>
                    <a:pt x="210" y="9"/>
                  </a:cubicBezTo>
                  <a:cubicBezTo>
                    <a:pt x="213" y="12"/>
                    <a:pt x="218" y="26"/>
                    <a:pt x="20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27">
              <a:extLst>
                <a:ext uri="{FF2B5EF4-FFF2-40B4-BE49-F238E27FC236}">
                  <a16:creationId xmlns:a16="http://schemas.microsoft.com/office/drawing/2014/main" id="{65325712-CE70-B8BB-5869-E4B5F900BE5E}"/>
                </a:ext>
              </a:extLst>
            </p:cNvPr>
            <p:cNvSpPr>
              <a:spLocks/>
            </p:cNvSpPr>
            <p:nvPr/>
          </p:nvSpPr>
          <p:spPr bwMode="auto">
            <a:xfrm>
              <a:off x="4041776" y="2079626"/>
              <a:ext cx="368300" cy="423863"/>
            </a:xfrm>
            <a:custGeom>
              <a:avLst/>
              <a:gdLst>
                <a:gd name="T0" fmla="*/ 98 w 98"/>
                <a:gd name="T1" fmla="*/ 103 h 113"/>
                <a:gd name="T2" fmla="*/ 95 w 98"/>
                <a:gd name="T3" fmla="*/ 105 h 113"/>
                <a:gd name="T4" fmla="*/ 86 w 98"/>
                <a:gd name="T5" fmla="*/ 108 h 113"/>
                <a:gd name="T6" fmla="*/ 73 w 98"/>
                <a:gd name="T7" fmla="*/ 113 h 113"/>
                <a:gd name="T8" fmla="*/ 31 w 98"/>
                <a:gd name="T9" fmla="*/ 61 h 113"/>
                <a:gd name="T10" fmla="*/ 1 w 98"/>
                <a:gd name="T11" fmla="*/ 37 h 113"/>
                <a:gd name="T12" fmla="*/ 1 w 98"/>
                <a:gd name="T13" fmla="*/ 26 h 113"/>
                <a:gd name="T14" fmla="*/ 20 w 98"/>
                <a:gd name="T15" fmla="*/ 3 h 113"/>
                <a:gd name="T16" fmla="*/ 38 w 98"/>
                <a:gd name="T17" fmla="*/ 0 h 113"/>
                <a:gd name="T18" fmla="*/ 68 w 98"/>
                <a:gd name="T19" fmla="*/ 18 h 113"/>
                <a:gd name="T20" fmla="*/ 79 w 98"/>
                <a:gd name="T21" fmla="*/ 34 h 113"/>
                <a:gd name="T22" fmla="*/ 98 w 98"/>
                <a:gd name="T23"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3">
                  <a:moveTo>
                    <a:pt x="98" y="103"/>
                  </a:moveTo>
                  <a:cubicBezTo>
                    <a:pt x="97" y="104"/>
                    <a:pt x="96" y="104"/>
                    <a:pt x="95" y="105"/>
                  </a:cubicBezTo>
                  <a:cubicBezTo>
                    <a:pt x="92" y="106"/>
                    <a:pt x="89" y="107"/>
                    <a:pt x="86" y="108"/>
                  </a:cubicBezTo>
                  <a:cubicBezTo>
                    <a:pt x="82" y="109"/>
                    <a:pt x="77" y="111"/>
                    <a:pt x="73" y="113"/>
                  </a:cubicBezTo>
                  <a:cubicBezTo>
                    <a:pt x="61" y="94"/>
                    <a:pt x="46" y="76"/>
                    <a:pt x="31" y="61"/>
                  </a:cubicBezTo>
                  <a:cubicBezTo>
                    <a:pt x="27" y="56"/>
                    <a:pt x="16" y="46"/>
                    <a:pt x="1" y="37"/>
                  </a:cubicBezTo>
                  <a:cubicBezTo>
                    <a:pt x="0" y="34"/>
                    <a:pt x="0" y="30"/>
                    <a:pt x="1" y="26"/>
                  </a:cubicBezTo>
                  <a:cubicBezTo>
                    <a:pt x="3" y="17"/>
                    <a:pt x="8" y="9"/>
                    <a:pt x="20" y="3"/>
                  </a:cubicBezTo>
                  <a:cubicBezTo>
                    <a:pt x="25" y="1"/>
                    <a:pt x="34" y="0"/>
                    <a:pt x="38" y="0"/>
                  </a:cubicBezTo>
                  <a:cubicBezTo>
                    <a:pt x="50" y="0"/>
                    <a:pt x="60" y="9"/>
                    <a:pt x="68" y="18"/>
                  </a:cubicBezTo>
                  <a:cubicBezTo>
                    <a:pt x="72" y="22"/>
                    <a:pt x="75" y="27"/>
                    <a:pt x="79" y="34"/>
                  </a:cubicBezTo>
                  <a:cubicBezTo>
                    <a:pt x="89" y="52"/>
                    <a:pt x="97" y="79"/>
                    <a:pt x="98"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28">
              <a:extLst>
                <a:ext uri="{FF2B5EF4-FFF2-40B4-BE49-F238E27FC236}">
                  <a16:creationId xmlns:a16="http://schemas.microsoft.com/office/drawing/2014/main" id="{40950A9F-D924-E9D0-069C-DAC6A77CB10D}"/>
                </a:ext>
              </a:extLst>
            </p:cNvPr>
            <p:cNvSpPr>
              <a:spLocks/>
            </p:cNvSpPr>
            <p:nvPr/>
          </p:nvSpPr>
          <p:spPr bwMode="auto">
            <a:xfrm>
              <a:off x="4371976" y="26098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29">
              <a:extLst>
                <a:ext uri="{FF2B5EF4-FFF2-40B4-BE49-F238E27FC236}">
                  <a16:creationId xmlns:a16="http://schemas.microsoft.com/office/drawing/2014/main" id="{3FABD6A3-076B-D114-C8D3-343125F29B73}"/>
                </a:ext>
              </a:extLst>
            </p:cNvPr>
            <p:cNvSpPr>
              <a:spLocks/>
            </p:cNvSpPr>
            <p:nvPr/>
          </p:nvSpPr>
          <p:spPr bwMode="auto">
            <a:xfrm>
              <a:off x="4511676" y="2436813"/>
              <a:ext cx="3175" cy="6350"/>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1" y="1"/>
                    <a:pt x="1" y="2"/>
                    <a:pt x="1" y="2"/>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30">
              <a:extLst>
                <a:ext uri="{FF2B5EF4-FFF2-40B4-BE49-F238E27FC236}">
                  <a16:creationId xmlns:a16="http://schemas.microsoft.com/office/drawing/2014/main" id="{059EC180-1B7F-4D76-5115-7C78DEFAF1D9}"/>
                </a:ext>
              </a:extLst>
            </p:cNvPr>
            <p:cNvSpPr>
              <a:spLocks/>
            </p:cNvSpPr>
            <p:nvPr/>
          </p:nvSpPr>
          <p:spPr bwMode="auto">
            <a:xfrm>
              <a:off x="3725863" y="2289176"/>
              <a:ext cx="474663" cy="274638"/>
            </a:xfrm>
            <a:custGeom>
              <a:avLst/>
              <a:gdLst>
                <a:gd name="T0" fmla="*/ 126 w 126"/>
                <a:gd name="T1" fmla="*/ 69 h 73"/>
                <a:gd name="T2" fmla="*/ 124 w 126"/>
                <a:gd name="T3" fmla="*/ 70 h 73"/>
                <a:gd name="T4" fmla="*/ 124 w 126"/>
                <a:gd name="T5" fmla="*/ 70 h 73"/>
                <a:gd name="T6" fmla="*/ 117 w 126"/>
                <a:gd name="T7" fmla="*/ 73 h 73"/>
                <a:gd name="T8" fmla="*/ 95 w 126"/>
                <a:gd name="T9" fmla="*/ 63 h 73"/>
                <a:gd name="T10" fmla="*/ 11 w 126"/>
                <a:gd name="T11" fmla="*/ 36 h 73"/>
                <a:gd name="T12" fmla="*/ 9 w 126"/>
                <a:gd name="T13" fmla="*/ 36 h 73"/>
                <a:gd name="T14" fmla="*/ 2 w 126"/>
                <a:gd name="T15" fmla="*/ 17 h 73"/>
                <a:gd name="T16" fmla="*/ 10 w 126"/>
                <a:gd name="T17" fmla="*/ 7 h 73"/>
                <a:gd name="T18" fmla="*/ 38 w 126"/>
                <a:gd name="T19" fmla="*/ 0 h 73"/>
                <a:gd name="T20" fmla="*/ 59 w 126"/>
                <a:gd name="T21" fmla="*/ 5 h 73"/>
                <a:gd name="T22" fmla="*/ 83 w 126"/>
                <a:gd name="T23" fmla="*/ 19 h 73"/>
                <a:gd name="T24" fmla="*/ 83 w 126"/>
                <a:gd name="T25" fmla="*/ 19 h 73"/>
                <a:gd name="T26" fmla="*/ 92 w 126"/>
                <a:gd name="T27" fmla="*/ 27 h 73"/>
                <a:gd name="T28" fmla="*/ 126 w 126"/>
                <a:gd name="T2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73">
                  <a:moveTo>
                    <a:pt x="126" y="69"/>
                  </a:moveTo>
                  <a:cubicBezTo>
                    <a:pt x="126" y="69"/>
                    <a:pt x="125" y="70"/>
                    <a:pt x="124" y="70"/>
                  </a:cubicBezTo>
                  <a:cubicBezTo>
                    <a:pt x="124" y="70"/>
                    <a:pt x="124" y="70"/>
                    <a:pt x="124" y="70"/>
                  </a:cubicBezTo>
                  <a:cubicBezTo>
                    <a:pt x="121" y="71"/>
                    <a:pt x="119" y="72"/>
                    <a:pt x="117" y="73"/>
                  </a:cubicBezTo>
                  <a:cubicBezTo>
                    <a:pt x="110" y="70"/>
                    <a:pt x="103" y="66"/>
                    <a:pt x="95" y="63"/>
                  </a:cubicBezTo>
                  <a:cubicBezTo>
                    <a:pt x="62" y="49"/>
                    <a:pt x="22" y="39"/>
                    <a:pt x="11" y="36"/>
                  </a:cubicBezTo>
                  <a:cubicBezTo>
                    <a:pt x="10" y="36"/>
                    <a:pt x="10" y="36"/>
                    <a:pt x="9" y="36"/>
                  </a:cubicBezTo>
                  <a:cubicBezTo>
                    <a:pt x="1" y="32"/>
                    <a:pt x="0" y="22"/>
                    <a:pt x="2" y="17"/>
                  </a:cubicBezTo>
                  <a:cubicBezTo>
                    <a:pt x="2" y="16"/>
                    <a:pt x="4" y="11"/>
                    <a:pt x="10" y="7"/>
                  </a:cubicBezTo>
                  <a:cubicBezTo>
                    <a:pt x="18" y="1"/>
                    <a:pt x="28" y="0"/>
                    <a:pt x="38" y="0"/>
                  </a:cubicBezTo>
                  <a:cubicBezTo>
                    <a:pt x="45" y="0"/>
                    <a:pt x="52" y="2"/>
                    <a:pt x="59" y="5"/>
                  </a:cubicBezTo>
                  <a:cubicBezTo>
                    <a:pt x="68" y="8"/>
                    <a:pt x="76" y="13"/>
                    <a:pt x="83" y="19"/>
                  </a:cubicBezTo>
                  <a:cubicBezTo>
                    <a:pt x="83" y="19"/>
                    <a:pt x="83" y="19"/>
                    <a:pt x="83" y="19"/>
                  </a:cubicBezTo>
                  <a:cubicBezTo>
                    <a:pt x="86" y="22"/>
                    <a:pt x="89" y="25"/>
                    <a:pt x="92" y="27"/>
                  </a:cubicBezTo>
                  <a:cubicBezTo>
                    <a:pt x="106" y="42"/>
                    <a:pt x="118" y="56"/>
                    <a:pt x="12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31">
              <a:extLst>
                <a:ext uri="{FF2B5EF4-FFF2-40B4-BE49-F238E27FC236}">
                  <a16:creationId xmlns:a16="http://schemas.microsoft.com/office/drawing/2014/main" id="{F856953D-28B2-E16D-A268-C7C8E7E5AA07}"/>
                </a:ext>
              </a:extLst>
            </p:cNvPr>
            <p:cNvSpPr>
              <a:spLocks/>
            </p:cNvSpPr>
            <p:nvPr/>
          </p:nvSpPr>
          <p:spPr bwMode="auto">
            <a:xfrm>
              <a:off x="4022726" y="2632076"/>
              <a:ext cx="7938" cy="3175"/>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0"/>
                    <a:pt x="1" y="1"/>
                  </a:cubicBezTo>
                  <a:cubicBezTo>
                    <a:pt x="2" y="1"/>
                    <a:pt x="2" y="1"/>
                    <a:pt x="2"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32">
              <a:extLst>
                <a:ext uri="{FF2B5EF4-FFF2-40B4-BE49-F238E27FC236}">
                  <a16:creationId xmlns:a16="http://schemas.microsoft.com/office/drawing/2014/main" id="{C9395E7F-85A6-2324-988D-5BE5D733994E}"/>
                </a:ext>
              </a:extLst>
            </p:cNvPr>
            <p:cNvSpPr>
              <a:spLocks/>
            </p:cNvSpPr>
            <p:nvPr/>
          </p:nvSpPr>
          <p:spPr bwMode="auto">
            <a:xfrm>
              <a:off x="4371976" y="26098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Freeform 33">
              <a:extLst>
                <a:ext uri="{FF2B5EF4-FFF2-40B4-BE49-F238E27FC236}">
                  <a16:creationId xmlns:a16="http://schemas.microsoft.com/office/drawing/2014/main" id="{AD26766E-943A-584E-B102-01A95DAD376D}"/>
                </a:ext>
              </a:extLst>
            </p:cNvPr>
            <p:cNvSpPr>
              <a:spLocks/>
            </p:cNvSpPr>
            <p:nvPr/>
          </p:nvSpPr>
          <p:spPr bwMode="auto">
            <a:xfrm>
              <a:off x="4022726" y="2632076"/>
              <a:ext cx="7938" cy="3175"/>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0"/>
                    <a:pt x="1" y="1"/>
                  </a:cubicBezTo>
                  <a:cubicBezTo>
                    <a:pt x="2" y="1"/>
                    <a:pt x="2" y="1"/>
                    <a:pt x="2"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34">
              <a:extLst>
                <a:ext uri="{FF2B5EF4-FFF2-40B4-BE49-F238E27FC236}">
                  <a16:creationId xmlns:a16="http://schemas.microsoft.com/office/drawing/2014/main" id="{175CB70F-1916-DF56-F510-71CF4D9E6688}"/>
                </a:ext>
              </a:extLst>
            </p:cNvPr>
            <p:cNvSpPr>
              <a:spLocks/>
            </p:cNvSpPr>
            <p:nvPr/>
          </p:nvSpPr>
          <p:spPr bwMode="auto">
            <a:xfrm>
              <a:off x="3338513" y="2527301"/>
              <a:ext cx="688975" cy="184150"/>
            </a:xfrm>
            <a:custGeom>
              <a:avLst/>
              <a:gdLst>
                <a:gd name="T0" fmla="*/ 183 w 183"/>
                <a:gd name="T1" fmla="*/ 29 h 49"/>
                <a:gd name="T2" fmla="*/ 167 w 183"/>
                <a:gd name="T3" fmla="*/ 38 h 49"/>
                <a:gd name="T4" fmla="*/ 159 w 183"/>
                <a:gd name="T5" fmla="*/ 43 h 49"/>
                <a:gd name="T6" fmla="*/ 144 w 183"/>
                <a:gd name="T7" fmla="*/ 42 h 49"/>
                <a:gd name="T8" fmla="*/ 127 w 183"/>
                <a:gd name="T9" fmla="*/ 41 h 49"/>
                <a:gd name="T10" fmla="*/ 58 w 183"/>
                <a:gd name="T11" fmla="*/ 45 h 49"/>
                <a:gd name="T12" fmla="*/ 25 w 183"/>
                <a:gd name="T13" fmla="*/ 48 h 49"/>
                <a:gd name="T14" fmla="*/ 6 w 183"/>
                <a:gd name="T15" fmla="*/ 25 h 49"/>
                <a:gd name="T16" fmla="*/ 8 w 183"/>
                <a:gd name="T17" fmla="*/ 22 h 49"/>
                <a:gd name="T18" fmla="*/ 66 w 183"/>
                <a:gd name="T19" fmla="*/ 0 h 49"/>
                <a:gd name="T20" fmla="*/ 94 w 183"/>
                <a:gd name="T21" fmla="*/ 2 h 49"/>
                <a:gd name="T22" fmla="*/ 106 w 183"/>
                <a:gd name="T23" fmla="*/ 4 h 49"/>
                <a:gd name="T24" fmla="*/ 125 w 183"/>
                <a:gd name="T25" fmla="*/ 9 h 49"/>
                <a:gd name="T26" fmla="*/ 182 w 183"/>
                <a:gd name="T27" fmla="*/ 28 h 49"/>
                <a:gd name="T28" fmla="*/ 183 w 183"/>
                <a:gd name="T29" fmla="*/ 2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49">
                  <a:moveTo>
                    <a:pt x="183" y="29"/>
                  </a:moveTo>
                  <a:cubicBezTo>
                    <a:pt x="178" y="32"/>
                    <a:pt x="173" y="35"/>
                    <a:pt x="167" y="38"/>
                  </a:cubicBezTo>
                  <a:cubicBezTo>
                    <a:pt x="164" y="39"/>
                    <a:pt x="161" y="41"/>
                    <a:pt x="159" y="43"/>
                  </a:cubicBezTo>
                  <a:cubicBezTo>
                    <a:pt x="154" y="43"/>
                    <a:pt x="149" y="42"/>
                    <a:pt x="144" y="42"/>
                  </a:cubicBezTo>
                  <a:cubicBezTo>
                    <a:pt x="139" y="41"/>
                    <a:pt x="133" y="41"/>
                    <a:pt x="127" y="41"/>
                  </a:cubicBezTo>
                  <a:cubicBezTo>
                    <a:pt x="107" y="41"/>
                    <a:pt x="84" y="43"/>
                    <a:pt x="58" y="45"/>
                  </a:cubicBezTo>
                  <a:cubicBezTo>
                    <a:pt x="39" y="47"/>
                    <a:pt x="29" y="49"/>
                    <a:pt x="25" y="48"/>
                  </a:cubicBezTo>
                  <a:cubicBezTo>
                    <a:pt x="0" y="45"/>
                    <a:pt x="5" y="27"/>
                    <a:pt x="6" y="25"/>
                  </a:cubicBezTo>
                  <a:cubicBezTo>
                    <a:pt x="6" y="25"/>
                    <a:pt x="6" y="24"/>
                    <a:pt x="8" y="22"/>
                  </a:cubicBezTo>
                  <a:cubicBezTo>
                    <a:pt x="20" y="3"/>
                    <a:pt x="46" y="0"/>
                    <a:pt x="66" y="0"/>
                  </a:cubicBezTo>
                  <a:cubicBezTo>
                    <a:pt x="77" y="0"/>
                    <a:pt x="86" y="1"/>
                    <a:pt x="94" y="2"/>
                  </a:cubicBezTo>
                  <a:cubicBezTo>
                    <a:pt x="99" y="3"/>
                    <a:pt x="104" y="4"/>
                    <a:pt x="106" y="4"/>
                  </a:cubicBezTo>
                  <a:cubicBezTo>
                    <a:pt x="113" y="6"/>
                    <a:pt x="119" y="7"/>
                    <a:pt x="125" y="9"/>
                  </a:cubicBezTo>
                  <a:cubicBezTo>
                    <a:pt x="149" y="15"/>
                    <a:pt x="168" y="22"/>
                    <a:pt x="182" y="28"/>
                  </a:cubicBezTo>
                  <a:cubicBezTo>
                    <a:pt x="183" y="28"/>
                    <a:pt x="183" y="28"/>
                    <a:pt x="18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Freeform 35">
              <a:extLst>
                <a:ext uri="{FF2B5EF4-FFF2-40B4-BE49-F238E27FC236}">
                  <a16:creationId xmlns:a16="http://schemas.microsoft.com/office/drawing/2014/main" id="{F8F46DA2-4C49-02CB-AE72-93AA9306B384}"/>
                </a:ext>
              </a:extLst>
            </p:cNvPr>
            <p:cNvSpPr>
              <a:spLocks/>
            </p:cNvSpPr>
            <p:nvPr/>
          </p:nvSpPr>
          <p:spPr bwMode="auto">
            <a:xfrm>
              <a:off x="3019426" y="2805113"/>
              <a:ext cx="758825" cy="258763"/>
            </a:xfrm>
            <a:custGeom>
              <a:avLst/>
              <a:gdLst>
                <a:gd name="T0" fmla="*/ 202 w 202"/>
                <a:gd name="T1" fmla="*/ 0 h 69"/>
                <a:gd name="T2" fmla="*/ 191 w 202"/>
                <a:gd name="T3" fmla="*/ 9 h 69"/>
                <a:gd name="T4" fmla="*/ 190 w 202"/>
                <a:gd name="T5" fmla="*/ 10 h 69"/>
                <a:gd name="T6" fmla="*/ 24 w 202"/>
                <a:gd name="T7" fmla="*/ 64 h 69"/>
                <a:gd name="T8" fmla="*/ 16 w 202"/>
                <a:gd name="T9" fmla="*/ 67 h 69"/>
                <a:gd name="T10" fmla="*/ 0 w 202"/>
                <a:gd name="T11" fmla="*/ 57 h 69"/>
                <a:gd name="T12" fmla="*/ 99 w 202"/>
                <a:gd name="T13" fmla="*/ 10 h 69"/>
                <a:gd name="T14" fmla="*/ 142 w 202"/>
                <a:gd name="T15" fmla="*/ 4 h 69"/>
                <a:gd name="T16" fmla="*/ 202 w 202"/>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69">
                  <a:moveTo>
                    <a:pt x="202" y="0"/>
                  </a:moveTo>
                  <a:cubicBezTo>
                    <a:pt x="198" y="3"/>
                    <a:pt x="195" y="6"/>
                    <a:pt x="191" y="9"/>
                  </a:cubicBezTo>
                  <a:cubicBezTo>
                    <a:pt x="191" y="9"/>
                    <a:pt x="190" y="10"/>
                    <a:pt x="190" y="10"/>
                  </a:cubicBezTo>
                  <a:cubicBezTo>
                    <a:pt x="144" y="13"/>
                    <a:pt x="73" y="41"/>
                    <a:pt x="24" y="64"/>
                  </a:cubicBezTo>
                  <a:cubicBezTo>
                    <a:pt x="19" y="67"/>
                    <a:pt x="18" y="67"/>
                    <a:pt x="16" y="67"/>
                  </a:cubicBezTo>
                  <a:cubicBezTo>
                    <a:pt x="2" y="69"/>
                    <a:pt x="0" y="63"/>
                    <a:pt x="0" y="57"/>
                  </a:cubicBezTo>
                  <a:cubicBezTo>
                    <a:pt x="6" y="35"/>
                    <a:pt x="54" y="17"/>
                    <a:pt x="99" y="10"/>
                  </a:cubicBezTo>
                  <a:cubicBezTo>
                    <a:pt x="114" y="7"/>
                    <a:pt x="128" y="5"/>
                    <a:pt x="142" y="4"/>
                  </a:cubicBezTo>
                  <a:cubicBezTo>
                    <a:pt x="164" y="1"/>
                    <a:pt x="184" y="0"/>
                    <a:pt x="2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36">
              <a:extLst>
                <a:ext uri="{FF2B5EF4-FFF2-40B4-BE49-F238E27FC236}">
                  <a16:creationId xmlns:a16="http://schemas.microsoft.com/office/drawing/2014/main" id="{9B31B219-DCC8-41DF-18EF-7929D4299A80}"/>
                </a:ext>
              </a:extLst>
            </p:cNvPr>
            <p:cNvSpPr>
              <a:spLocks/>
            </p:cNvSpPr>
            <p:nvPr/>
          </p:nvSpPr>
          <p:spPr bwMode="auto">
            <a:xfrm>
              <a:off x="2782888" y="2986088"/>
              <a:ext cx="827088" cy="555625"/>
            </a:xfrm>
            <a:custGeom>
              <a:avLst/>
              <a:gdLst>
                <a:gd name="T0" fmla="*/ 220 w 220"/>
                <a:gd name="T1" fmla="*/ 0 h 148"/>
                <a:gd name="T2" fmla="*/ 211 w 220"/>
                <a:gd name="T3" fmla="*/ 19 h 148"/>
                <a:gd name="T4" fmla="*/ 204 w 220"/>
                <a:gd name="T5" fmla="*/ 39 h 148"/>
                <a:gd name="T6" fmla="*/ 63 w 220"/>
                <a:gd name="T7" fmla="*/ 143 h 148"/>
                <a:gd name="T8" fmla="*/ 34 w 220"/>
                <a:gd name="T9" fmla="*/ 148 h 148"/>
                <a:gd name="T10" fmla="*/ 8 w 220"/>
                <a:gd name="T11" fmla="*/ 133 h 148"/>
                <a:gd name="T12" fmla="*/ 57 w 220"/>
                <a:gd name="T13" fmla="*/ 69 h 148"/>
                <a:gd name="T14" fmla="*/ 106 w 220"/>
                <a:gd name="T15" fmla="*/ 42 h 148"/>
                <a:gd name="T16" fmla="*/ 106 w 220"/>
                <a:gd name="T17" fmla="*/ 42 h 148"/>
                <a:gd name="T18" fmla="*/ 220 w 220"/>
                <a:gd name="T1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148">
                  <a:moveTo>
                    <a:pt x="220" y="0"/>
                  </a:moveTo>
                  <a:cubicBezTo>
                    <a:pt x="216" y="6"/>
                    <a:pt x="213" y="12"/>
                    <a:pt x="211" y="19"/>
                  </a:cubicBezTo>
                  <a:cubicBezTo>
                    <a:pt x="207" y="25"/>
                    <a:pt x="206" y="32"/>
                    <a:pt x="204" y="39"/>
                  </a:cubicBezTo>
                  <a:cubicBezTo>
                    <a:pt x="156" y="63"/>
                    <a:pt x="96" y="112"/>
                    <a:pt x="63" y="143"/>
                  </a:cubicBezTo>
                  <a:cubicBezTo>
                    <a:pt x="53" y="146"/>
                    <a:pt x="43" y="148"/>
                    <a:pt x="34" y="148"/>
                  </a:cubicBezTo>
                  <a:cubicBezTo>
                    <a:pt x="16" y="148"/>
                    <a:pt x="11" y="140"/>
                    <a:pt x="8" y="133"/>
                  </a:cubicBezTo>
                  <a:cubicBezTo>
                    <a:pt x="0" y="113"/>
                    <a:pt x="32" y="87"/>
                    <a:pt x="57" y="69"/>
                  </a:cubicBezTo>
                  <a:cubicBezTo>
                    <a:pt x="65" y="63"/>
                    <a:pt x="83" y="53"/>
                    <a:pt x="106" y="42"/>
                  </a:cubicBezTo>
                  <a:cubicBezTo>
                    <a:pt x="106" y="42"/>
                    <a:pt x="106" y="42"/>
                    <a:pt x="106" y="42"/>
                  </a:cubicBezTo>
                  <a:cubicBezTo>
                    <a:pt x="140" y="27"/>
                    <a:pt x="184" y="9"/>
                    <a:pt x="2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37">
              <a:extLst>
                <a:ext uri="{FF2B5EF4-FFF2-40B4-BE49-F238E27FC236}">
                  <a16:creationId xmlns:a16="http://schemas.microsoft.com/office/drawing/2014/main" id="{9C3D641A-767C-194D-DF0F-C1F99645E5BF}"/>
                </a:ext>
              </a:extLst>
            </p:cNvPr>
            <p:cNvSpPr>
              <a:spLocks/>
            </p:cNvSpPr>
            <p:nvPr/>
          </p:nvSpPr>
          <p:spPr bwMode="auto">
            <a:xfrm>
              <a:off x="5429251" y="2390776"/>
              <a:ext cx="887413" cy="255588"/>
            </a:xfrm>
            <a:custGeom>
              <a:avLst/>
              <a:gdLst>
                <a:gd name="T0" fmla="*/ 230 w 236"/>
                <a:gd name="T1" fmla="*/ 45 h 68"/>
                <a:gd name="T2" fmla="*/ 186 w 236"/>
                <a:gd name="T3" fmla="*/ 68 h 68"/>
                <a:gd name="T4" fmla="*/ 177 w 236"/>
                <a:gd name="T5" fmla="*/ 65 h 68"/>
                <a:gd name="T6" fmla="*/ 22 w 236"/>
                <a:gd name="T7" fmla="*/ 48 h 68"/>
                <a:gd name="T8" fmla="*/ 12 w 236"/>
                <a:gd name="T9" fmla="*/ 48 h 68"/>
                <a:gd name="T10" fmla="*/ 12 w 236"/>
                <a:gd name="T11" fmla="*/ 47 h 68"/>
                <a:gd name="T12" fmla="*/ 8 w 236"/>
                <a:gd name="T13" fmla="*/ 39 h 68"/>
                <a:gd name="T14" fmla="*/ 0 w 236"/>
                <a:gd name="T15" fmla="*/ 27 h 68"/>
                <a:gd name="T16" fmla="*/ 149 w 236"/>
                <a:gd name="T17" fmla="*/ 0 h 68"/>
                <a:gd name="T18" fmla="*/ 155 w 236"/>
                <a:gd name="T19" fmla="*/ 0 h 68"/>
                <a:gd name="T20" fmla="*/ 158 w 236"/>
                <a:gd name="T21" fmla="*/ 0 h 68"/>
                <a:gd name="T22" fmla="*/ 234 w 236"/>
                <a:gd name="T23" fmla="*/ 27 h 68"/>
                <a:gd name="T24" fmla="*/ 230 w 236"/>
                <a:gd name="T25"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68">
                  <a:moveTo>
                    <a:pt x="230" y="45"/>
                  </a:moveTo>
                  <a:cubicBezTo>
                    <a:pt x="223" y="55"/>
                    <a:pt x="206" y="63"/>
                    <a:pt x="186" y="68"/>
                  </a:cubicBezTo>
                  <a:cubicBezTo>
                    <a:pt x="183" y="66"/>
                    <a:pt x="179" y="65"/>
                    <a:pt x="177" y="65"/>
                  </a:cubicBezTo>
                  <a:cubicBezTo>
                    <a:pt x="156" y="58"/>
                    <a:pt x="85" y="48"/>
                    <a:pt x="22" y="48"/>
                  </a:cubicBezTo>
                  <a:cubicBezTo>
                    <a:pt x="19" y="48"/>
                    <a:pt x="15" y="48"/>
                    <a:pt x="12" y="48"/>
                  </a:cubicBezTo>
                  <a:cubicBezTo>
                    <a:pt x="12" y="48"/>
                    <a:pt x="12" y="47"/>
                    <a:pt x="12" y="47"/>
                  </a:cubicBezTo>
                  <a:cubicBezTo>
                    <a:pt x="11" y="44"/>
                    <a:pt x="9" y="42"/>
                    <a:pt x="8" y="39"/>
                  </a:cubicBezTo>
                  <a:cubicBezTo>
                    <a:pt x="6" y="35"/>
                    <a:pt x="3" y="31"/>
                    <a:pt x="0" y="27"/>
                  </a:cubicBezTo>
                  <a:cubicBezTo>
                    <a:pt x="47" y="13"/>
                    <a:pt x="109" y="1"/>
                    <a:pt x="149" y="0"/>
                  </a:cubicBezTo>
                  <a:cubicBezTo>
                    <a:pt x="151" y="0"/>
                    <a:pt x="153" y="0"/>
                    <a:pt x="155" y="0"/>
                  </a:cubicBezTo>
                  <a:cubicBezTo>
                    <a:pt x="158" y="0"/>
                    <a:pt x="158" y="0"/>
                    <a:pt x="158" y="0"/>
                  </a:cubicBezTo>
                  <a:cubicBezTo>
                    <a:pt x="188" y="2"/>
                    <a:pt x="229" y="7"/>
                    <a:pt x="234" y="27"/>
                  </a:cubicBezTo>
                  <a:cubicBezTo>
                    <a:pt x="236" y="34"/>
                    <a:pt x="234" y="40"/>
                    <a:pt x="23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38">
              <a:extLst>
                <a:ext uri="{FF2B5EF4-FFF2-40B4-BE49-F238E27FC236}">
                  <a16:creationId xmlns:a16="http://schemas.microsoft.com/office/drawing/2014/main" id="{EAECA140-1693-DAB4-E4E6-34747E7E0FD9}"/>
                </a:ext>
              </a:extLst>
            </p:cNvPr>
            <p:cNvSpPr>
              <a:spLocks/>
            </p:cNvSpPr>
            <p:nvPr/>
          </p:nvSpPr>
          <p:spPr bwMode="auto">
            <a:xfrm>
              <a:off x="5429251" y="2692401"/>
              <a:ext cx="879475" cy="327025"/>
            </a:xfrm>
            <a:custGeom>
              <a:avLst/>
              <a:gdLst>
                <a:gd name="T0" fmla="*/ 233 w 234"/>
                <a:gd name="T1" fmla="*/ 60 h 87"/>
                <a:gd name="T2" fmla="*/ 180 w 234"/>
                <a:gd name="T3" fmla="*/ 87 h 87"/>
                <a:gd name="T4" fmla="*/ 148 w 234"/>
                <a:gd name="T5" fmla="*/ 85 h 87"/>
                <a:gd name="T6" fmla="*/ 148 w 234"/>
                <a:gd name="T7" fmla="*/ 85 h 87"/>
                <a:gd name="T8" fmla="*/ 0 w 234"/>
                <a:gd name="T9" fmla="*/ 35 h 87"/>
                <a:gd name="T10" fmla="*/ 7 w 234"/>
                <a:gd name="T11" fmla="*/ 23 h 87"/>
                <a:gd name="T12" fmla="*/ 12 w 234"/>
                <a:gd name="T13" fmla="*/ 8 h 87"/>
                <a:gd name="T14" fmla="*/ 14 w 234"/>
                <a:gd name="T15" fmla="*/ 0 h 87"/>
                <a:gd name="T16" fmla="*/ 22 w 234"/>
                <a:gd name="T17" fmla="*/ 0 h 87"/>
                <a:gd name="T18" fmla="*/ 144 w 234"/>
                <a:gd name="T19" fmla="*/ 10 h 87"/>
                <a:gd name="T20" fmla="*/ 144 w 234"/>
                <a:gd name="T21" fmla="*/ 10 h 87"/>
                <a:gd name="T22" fmla="*/ 167 w 234"/>
                <a:gd name="T23" fmla="*/ 15 h 87"/>
                <a:gd name="T24" fmla="*/ 184 w 234"/>
                <a:gd name="T25" fmla="*/ 21 h 87"/>
                <a:gd name="T26" fmla="*/ 233 w 234"/>
                <a:gd name="T27"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87">
                  <a:moveTo>
                    <a:pt x="233" y="60"/>
                  </a:moveTo>
                  <a:cubicBezTo>
                    <a:pt x="233" y="78"/>
                    <a:pt x="215" y="87"/>
                    <a:pt x="180" y="87"/>
                  </a:cubicBezTo>
                  <a:cubicBezTo>
                    <a:pt x="169" y="87"/>
                    <a:pt x="157" y="86"/>
                    <a:pt x="148" y="85"/>
                  </a:cubicBezTo>
                  <a:cubicBezTo>
                    <a:pt x="148" y="85"/>
                    <a:pt x="148" y="85"/>
                    <a:pt x="148" y="85"/>
                  </a:cubicBezTo>
                  <a:cubicBezTo>
                    <a:pt x="124" y="73"/>
                    <a:pt x="59" y="48"/>
                    <a:pt x="0" y="35"/>
                  </a:cubicBezTo>
                  <a:cubicBezTo>
                    <a:pt x="2" y="31"/>
                    <a:pt x="5" y="27"/>
                    <a:pt x="7" y="23"/>
                  </a:cubicBezTo>
                  <a:cubicBezTo>
                    <a:pt x="9" y="18"/>
                    <a:pt x="11" y="13"/>
                    <a:pt x="12" y="8"/>
                  </a:cubicBezTo>
                  <a:cubicBezTo>
                    <a:pt x="13" y="5"/>
                    <a:pt x="14" y="3"/>
                    <a:pt x="14" y="0"/>
                  </a:cubicBezTo>
                  <a:cubicBezTo>
                    <a:pt x="17" y="0"/>
                    <a:pt x="19" y="0"/>
                    <a:pt x="22" y="0"/>
                  </a:cubicBezTo>
                  <a:cubicBezTo>
                    <a:pt x="67" y="0"/>
                    <a:pt x="115" y="5"/>
                    <a:pt x="144" y="10"/>
                  </a:cubicBezTo>
                  <a:cubicBezTo>
                    <a:pt x="144" y="10"/>
                    <a:pt x="144" y="10"/>
                    <a:pt x="144" y="10"/>
                  </a:cubicBezTo>
                  <a:cubicBezTo>
                    <a:pt x="154" y="12"/>
                    <a:pt x="162" y="14"/>
                    <a:pt x="167" y="15"/>
                  </a:cubicBezTo>
                  <a:cubicBezTo>
                    <a:pt x="172" y="17"/>
                    <a:pt x="178" y="19"/>
                    <a:pt x="184" y="21"/>
                  </a:cubicBezTo>
                  <a:cubicBezTo>
                    <a:pt x="209" y="30"/>
                    <a:pt x="234" y="43"/>
                    <a:pt x="23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39">
              <a:extLst>
                <a:ext uri="{FF2B5EF4-FFF2-40B4-BE49-F238E27FC236}">
                  <a16:creationId xmlns:a16="http://schemas.microsoft.com/office/drawing/2014/main" id="{12CFAAF1-4C35-397D-3994-4C500133BBD2}"/>
                </a:ext>
              </a:extLst>
            </p:cNvPr>
            <p:cNvSpPr>
              <a:spLocks/>
            </p:cNvSpPr>
            <p:nvPr/>
          </p:nvSpPr>
          <p:spPr bwMode="auto">
            <a:xfrm>
              <a:off x="5297488" y="2800351"/>
              <a:ext cx="317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40">
              <a:extLst>
                <a:ext uri="{FF2B5EF4-FFF2-40B4-BE49-F238E27FC236}">
                  <a16:creationId xmlns:a16="http://schemas.microsoft.com/office/drawing/2014/main" id="{F22FDE28-F2E4-2A92-D3D7-0C2EE4827C1F}"/>
                </a:ext>
              </a:extLst>
            </p:cNvPr>
            <p:cNvSpPr>
              <a:spLocks/>
            </p:cNvSpPr>
            <p:nvPr/>
          </p:nvSpPr>
          <p:spPr bwMode="auto">
            <a:xfrm>
              <a:off x="5297488" y="2800351"/>
              <a:ext cx="317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41">
              <a:extLst>
                <a:ext uri="{FF2B5EF4-FFF2-40B4-BE49-F238E27FC236}">
                  <a16:creationId xmlns:a16="http://schemas.microsoft.com/office/drawing/2014/main" id="{12AA6A02-9A7E-5545-2B7C-75D46AD5ABB0}"/>
                </a:ext>
              </a:extLst>
            </p:cNvPr>
            <p:cNvSpPr>
              <a:spLocks/>
            </p:cNvSpPr>
            <p:nvPr/>
          </p:nvSpPr>
          <p:spPr bwMode="auto">
            <a:xfrm>
              <a:off x="5237163" y="2932113"/>
              <a:ext cx="933450" cy="482600"/>
            </a:xfrm>
            <a:custGeom>
              <a:avLst/>
              <a:gdLst>
                <a:gd name="T0" fmla="*/ 242 w 248"/>
                <a:gd name="T1" fmla="*/ 110 h 128"/>
                <a:gd name="T2" fmla="*/ 212 w 248"/>
                <a:gd name="T3" fmla="*/ 128 h 128"/>
                <a:gd name="T4" fmla="*/ 133 w 248"/>
                <a:gd name="T5" fmla="*/ 107 h 128"/>
                <a:gd name="T6" fmla="*/ 98 w 248"/>
                <a:gd name="T7" fmla="*/ 89 h 128"/>
                <a:gd name="T8" fmla="*/ 0 w 248"/>
                <a:gd name="T9" fmla="*/ 26 h 128"/>
                <a:gd name="T10" fmla="*/ 25 w 248"/>
                <a:gd name="T11" fmla="*/ 4 h 128"/>
                <a:gd name="T12" fmla="*/ 29 w 248"/>
                <a:gd name="T13" fmla="*/ 0 h 128"/>
                <a:gd name="T14" fmla="*/ 187 w 248"/>
                <a:gd name="T15" fmla="*/ 51 h 128"/>
                <a:gd name="T16" fmla="*/ 188 w 248"/>
                <a:gd name="T17" fmla="*/ 52 h 128"/>
                <a:gd name="T18" fmla="*/ 242 w 248"/>
                <a:gd name="T1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128">
                  <a:moveTo>
                    <a:pt x="242" y="110"/>
                  </a:moveTo>
                  <a:cubicBezTo>
                    <a:pt x="241" y="116"/>
                    <a:pt x="237" y="128"/>
                    <a:pt x="212" y="128"/>
                  </a:cubicBezTo>
                  <a:cubicBezTo>
                    <a:pt x="187" y="128"/>
                    <a:pt x="155" y="117"/>
                    <a:pt x="133" y="107"/>
                  </a:cubicBezTo>
                  <a:cubicBezTo>
                    <a:pt x="121" y="101"/>
                    <a:pt x="109" y="95"/>
                    <a:pt x="98" y="89"/>
                  </a:cubicBezTo>
                  <a:cubicBezTo>
                    <a:pt x="71" y="69"/>
                    <a:pt x="35" y="45"/>
                    <a:pt x="0" y="26"/>
                  </a:cubicBezTo>
                  <a:cubicBezTo>
                    <a:pt x="9" y="19"/>
                    <a:pt x="18" y="11"/>
                    <a:pt x="25" y="4"/>
                  </a:cubicBezTo>
                  <a:cubicBezTo>
                    <a:pt x="26" y="2"/>
                    <a:pt x="28" y="1"/>
                    <a:pt x="29" y="0"/>
                  </a:cubicBezTo>
                  <a:cubicBezTo>
                    <a:pt x="91" y="11"/>
                    <a:pt x="170" y="41"/>
                    <a:pt x="187" y="51"/>
                  </a:cubicBezTo>
                  <a:cubicBezTo>
                    <a:pt x="188" y="51"/>
                    <a:pt x="188" y="52"/>
                    <a:pt x="188" y="52"/>
                  </a:cubicBezTo>
                  <a:cubicBezTo>
                    <a:pt x="214" y="67"/>
                    <a:pt x="248" y="90"/>
                    <a:pt x="242"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42">
              <a:extLst>
                <a:ext uri="{FF2B5EF4-FFF2-40B4-BE49-F238E27FC236}">
                  <a16:creationId xmlns:a16="http://schemas.microsoft.com/office/drawing/2014/main" id="{EF6F82D1-A480-83B2-A68C-CAFB976E53FB}"/>
                </a:ext>
              </a:extLst>
            </p:cNvPr>
            <p:cNvSpPr>
              <a:spLocks/>
            </p:cNvSpPr>
            <p:nvPr/>
          </p:nvSpPr>
          <p:spPr bwMode="auto">
            <a:xfrm>
              <a:off x="5000626" y="3109913"/>
              <a:ext cx="830263" cy="668338"/>
            </a:xfrm>
            <a:custGeom>
              <a:avLst/>
              <a:gdLst>
                <a:gd name="T0" fmla="*/ 211 w 221"/>
                <a:gd name="T1" fmla="*/ 167 h 178"/>
                <a:gd name="T2" fmla="*/ 191 w 221"/>
                <a:gd name="T3" fmla="*/ 178 h 178"/>
                <a:gd name="T4" fmla="*/ 107 w 221"/>
                <a:gd name="T5" fmla="*/ 133 h 178"/>
                <a:gd name="T6" fmla="*/ 0 w 221"/>
                <a:gd name="T7" fmla="*/ 20 h 178"/>
                <a:gd name="T8" fmla="*/ 34 w 221"/>
                <a:gd name="T9" fmla="*/ 0 h 178"/>
                <a:gd name="T10" fmla="*/ 144 w 221"/>
                <a:gd name="T11" fmla="*/ 69 h 178"/>
                <a:gd name="T12" fmla="*/ 174 w 221"/>
                <a:gd name="T13" fmla="*/ 95 h 178"/>
                <a:gd name="T14" fmla="*/ 211 w 221"/>
                <a:gd name="T15" fmla="*/ 16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78">
                  <a:moveTo>
                    <a:pt x="211" y="167"/>
                  </a:moveTo>
                  <a:cubicBezTo>
                    <a:pt x="206" y="174"/>
                    <a:pt x="200" y="178"/>
                    <a:pt x="191" y="178"/>
                  </a:cubicBezTo>
                  <a:cubicBezTo>
                    <a:pt x="166" y="178"/>
                    <a:pt x="130" y="154"/>
                    <a:pt x="107" y="133"/>
                  </a:cubicBezTo>
                  <a:cubicBezTo>
                    <a:pt x="58" y="88"/>
                    <a:pt x="22" y="49"/>
                    <a:pt x="0" y="20"/>
                  </a:cubicBezTo>
                  <a:cubicBezTo>
                    <a:pt x="12" y="14"/>
                    <a:pt x="24" y="7"/>
                    <a:pt x="34" y="0"/>
                  </a:cubicBezTo>
                  <a:cubicBezTo>
                    <a:pt x="71" y="18"/>
                    <a:pt x="115" y="47"/>
                    <a:pt x="144" y="69"/>
                  </a:cubicBezTo>
                  <a:cubicBezTo>
                    <a:pt x="158" y="80"/>
                    <a:pt x="169" y="89"/>
                    <a:pt x="174" y="95"/>
                  </a:cubicBezTo>
                  <a:cubicBezTo>
                    <a:pt x="195" y="117"/>
                    <a:pt x="221" y="149"/>
                    <a:pt x="211"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43">
              <a:extLst>
                <a:ext uri="{FF2B5EF4-FFF2-40B4-BE49-F238E27FC236}">
                  <a16:creationId xmlns:a16="http://schemas.microsoft.com/office/drawing/2014/main" id="{416C8F8A-7786-C584-C71A-3A44A133B9B4}"/>
                </a:ext>
              </a:extLst>
            </p:cNvPr>
            <p:cNvSpPr>
              <a:spLocks/>
            </p:cNvSpPr>
            <p:nvPr/>
          </p:nvSpPr>
          <p:spPr bwMode="auto">
            <a:xfrm>
              <a:off x="4706938" y="3390901"/>
              <a:ext cx="52388" cy="109538"/>
            </a:xfrm>
            <a:custGeom>
              <a:avLst/>
              <a:gdLst>
                <a:gd name="T0" fmla="*/ 0 w 14"/>
                <a:gd name="T1" fmla="*/ 0 h 29"/>
                <a:gd name="T2" fmla="*/ 14 w 14"/>
                <a:gd name="T3" fmla="*/ 29 h 29"/>
                <a:gd name="T4" fmla="*/ 0 w 14"/>
                <a:gd name="T5" fmla="*/ 0 h 29"/>
              </a:gdLst>
              <a:ahLst/>
              <a:cxnLst>
                <a:cxn ang="0">
                  <a:pos x="T0" y="T1"/>
                </a:cxn>
                <a:cxn ang="0">
                  <a:pos x="T2" y="T3"/>
                </a:cxn>
                <a:cxn ang="0">
                  <a:pos x="T4" y="T5"/>
                </a:cxn>
              </a:cxnLst>
              <a:rect l="0" t="0" r="r" b="b"/>
              <a:pathLst>
                <a:path w="14" h="29">
                  <a:moveTo>
                    <a:pt x="0" y="0"/>
                  </a:moveTo>
                  <a:cubicBezTo>
                    <a:pt x="5" y="9"/>
                    <a:pt x="9" y="18"/>
                    <a:pt x="14" y="29"/>
                  </a:cubicBezTo>
                  <a:cubicBezTo>
                    <a:pt x="9" y="19"/>
                    <a:pt x="4"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53E96A1B-918F-0A68-881F-D7B1E9A67463}"/>
                </a:ext>
              </a:extLst>
            </p:cNvPr>
            <p:cNvSpPr>
              <a:spLocks/>
            </p:cNvSpPr>
            <p:nvPr/>
          </p:nvSpPr>
          <p:spPr bwMode="auto">
            <a:xfrm>
              <a:off x="4786313" y="3252788"/>
              <a:ext cx="615950" cy="819150"/>
            </a:xfrm>
            <a:custGeom>
              <a:avLst/>
              <a:gdLst>
                <a:gd name="T0" fmla="*/ 149 w 164"/>
                <a:gd name="T1" fmla="*/ 212 h 218"/>
                <a:gd name="T2" fmla="*/ 134 w 164"/>
                <a:gd name="T3" fmla="*/ 218 h 218"/>
                <a:gd name="T4" fmla="*/ 59 w 164"/>
                <a:gd name="T5" fmla="*/ 151 h 218"/>
                <a:gd name="T6" fmla="*/ 52 w 164"/>
                <a:gd name="T7" fmla="*/ 140 h 218"/>
                <a:gd name="T8" fmla="*/ 0 w 164"/>
                <a:gd name="T9" fmla="*/ 10 h 218"/>
                <a:gd name="T10" fmla="*/ 22 w 164"/>
                <a:gd name="T11" fmla="*/ 0 h 218"/>
                <a:gd name="T12" fmla="*/ 134 w 164"/>
                <a:gd name="T13" fmla="*/ 133 h 218"/>
                <a:gd name="T14" fmla="*/ 149 w 164"/>
                <a:gd name="T15" fmla="*/ 212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18">
                  <a:moveTo>
                    <a:pt x="149" y="212"/>
                  </a:moveTo>
                  <a:cubicBezTo>
                    <a:pt x="144" y="216"/>
                    <a:pt x="140" y="218"/>
                    <a:pt x="134" y="218"/>
                  </a:cubicBezTo>
                  <a:cubicBezTo>
                    <a:pt x="112" y="218"/>
                    <a:pt x="79" y="183"/>
                    <a:pt x="59" y="151"/>
                  </a:cubicBezTo>
                  <a:cubicBezTo>
                    <a:pt x="57" y="147"/>
                    <a:pt x="54" y="143"/>
                    <a:pt x="52" y="140"/>
                  </a:cubicBezTo>
                  <a:cubicBezTo>
                    <a:pt x="42" y="113"/>
                    <a:pt x="23" y="56"/>
                    <a:pt x="0" y="10"/>
                  </a:cubicBezTo>
                  <a:cubicBezTo>
                    <a:pt x="8" y="7"/>
                    <a:pt x="15" y="3"/>
                    <a:pt x="22" y="0"/>
                  </a:cubicBezTo>
                  <a:cubicBezTo>
                    <a:pt x="66" y="39"/>
                    <a:pt x="121" y="107"/>
                    <a:pt x="134" y="133"/>
                  </a:cubicBezTo>
                  <a:cubicBezTo>
                    <a:pt x="148" y="160"/>
                    <a:pt x="164" y="198"/>
                    <a:pt x="149"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ADB4D93-F032-9BD7-B23A-B7AC7300CEAB}"/>
                </a:ext>
              </a:extLst>
            </p:cNvPr>
            <p:cNvSpPr>
              <a:spLocks noEditPoints="1"/>
            </p:cNvSpPr>
            <p:nvPr/>
          </p:nvSpPr>
          <p:spPr bwMode="auto">
            <a:xfrm>
              <a:off x="4706938" y="3140076"/>
              <a:ext cx="120650" cy="360363"/>
            </a:xfrm>
            <a:custGeom>
              <a:avLst/>
              <a:gdLst>
                <a:gd name="T0" fmla="*/ 0 w 32"/>
                <a:gd name="T1" fmla="*/ 67 h 96"/>
                <a:gd name="T2" fmla="*/ 14 w 32"/>
                <a:gd name="T3" fmla="*/ 96 h 96"/>
                <a:gd name="T4" fmla="*/ 0 w 32"/>
                <a:gd name="T5" fmla="*/ 67 h 96"/>
                <a:gd name="T6" fmla="*/ 31 w 32"/>
                <a:gd name="T7" fmla="*/ 0 h 96"/>
                <a:gd name="T8" fmla="*/ 31 w 32"/>
                <a:gd name="T9" fmla="*/ 0 h 96"/>
                <a:gd name="T10" fmla="*/ 32 w 32"/>
                <a:gd name="T11" fmla="*/ 1 h 96"/>
                <a:gd name="T12" fmla="*/ 31 w 32"/>
                <a:gd name="T13" fmla="*/ 0 h 96"/>
                <a:gd name="T14" fmla="*/ 31 w 32"/>
                <a:gd name="T15" fmla="*/ 0 h 96"/>
                <a:gd name="T16" fmla="*/ 31 w 32"/>
                <a:gd name="T17" fmla="*/ 0 h 96"/>
                <a:gd name="T18" fmla="*/ 32 w 32"/>
                <a:gd name="T19" fmla="*/ 1 h 96"/>
                <a:gd name="T20" fmla="*/ 31 w 32"/>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6">
                  <a:moveTo>
                    <a:pt x="0" y="67"/>
                  </a:moveTo>
                  <a:cubicBezTo>
                    <a:pt x="4" y="76"/>
                    <a:pt x="9" y="86"/>
                    <a:pt x="14" y="96"/>
                  </a:cubicBezTo>
                  <a:cubicBezTo>
                    <a:pt x="9" y="85"/>
                    <a:pt x="5" y="76"/>
                    <a:pt x="0" y="67"/>
                  </a:cubicBezTo>
                  <a:close/>
                  <a:moveTo>
                    <a:pt x="31" y="0"/>
                  </a:moveTo>
                  <a:cubicBezTo>
                    <a:pt x="31" y="0"/>
                    <a:pt x="31" y="0"/>
                    <a:pt x="31" y="0"/>
                  </a:cubicBezTo>
                  <a:cubicBezTo>
                    <a:pt x="31" y="0"/>
                    <a:pt x="32" y="1"/>
                    <a:pt x="32" y="1"/>
                  </a:cubicBezTo>
                  <a:cubicBezTo>
                    <a:pt x="32" y="0"/>
                    <a:pt x="32" y="0"/>
                    <a:pt x="31" y="0"/>
                  </a:cubicBezTo>
                  <a:close/>
                  <a:moveTo>
                    <a:pt x="31" y="0"/>
                  </a:moveTo>
                  <a:cubicBezTo>
                    <a:pt x="31" y="0"/>
                    <a:pt x="31" y="0"/>
                    <a:pt x="31" y="0"/>
                  </a:cubicBezTo>
                  <a:cubicBezTo>
                    <a:pt x="31" y="0"/>
                    <a:pt x="32" y="1"/>
                    <a:pt x="32" y="1"/>
                  </a:cubicBezTo>
                  <a:cubicBezTo>
                    <a:pt x="32" y="0"/>
                    <a:pt x="32"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BB5ED451-F9A6-9C8E-E98A-1A3AE3EC8799}"/>
                </a:ext>
              </a:extLst>
            </p:cNvPr>
            <p:cNvSpPr>
              <a:spLocks/>
            </p:cNvSpPr>
            <p:nvPr/>
          </p:nvSpPr>
          <p:spPr bwMode="auto">
            <a:xfrm>
              <a:off x="2871788" y="3259138"/>
              <a:ext cx="768350" cy="741363"/>
            </a:xfrm>
            <a:custGeom>
              <a:avLst/>
              <a:gdLst>
                <a:gd name="T0" fmla="*/ 204 w 204"/>
                <a:gd name="T1" fmla="*/ 26 h 197"/>
                <a:gd name="T2" fmla="*/ 102 w 204"/>
                <a:gd name="T3" fmla="*/ 156 h 197"/>
                <a:gd name="T4" fmla="*/ 30 w 204"/>
                <a:gd name="T5" fmla="*/ 197 h 197"/>
                <a:gd name="T6" fmla="*/ 12 w 204"/>
                <a:gd name="T7" fmla="*/ 188 h 197"/>
                <a:gd name="T8" fmla="*/ 42 w 204"/>
                <a:gd name="T9" fmla="*/ 113 h 197"/>
                <a:gd name="T10" fmla="*/ 56 w 204"/>
                <a:gd name="T11" fmla="*/ 98 h 197"/>
                <a:gd name="T12" fmla="*/ 99 w 204"/>
                <a:gd name="T13" fmla="*/ 60 h 197"/>
                <a:gd name="T14" fmla="*/ 99 w 204"/>
                <a:gd name="T15" fmla="*/ 60 h 197"/>
                <a:gd name="T16" fmla="*/ 100 w 204"/>
                <a:gd name="T17" fmla="*/ 60 h 197"/>
                <a:gd name="T18" fmla="*/ 184 w 204"/>
                <a:gd name="T19" fmla="*/ 0 h 197"/>
                <a:gd name="T20" fmla="*/ 186 w 204"/>
                <a:gd name="T21" fmla="*/ 3 h 197"/>
                <a:gd name="T22" fmla="*/ 194 w 204"/>
                <a:gd name="T23" fmla="*/ 16 h 197"/>
                <a:gd name="T24" fmla="*/ 204 w 204"/>
                <a:gd name="T25" fmla="*/ 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197">
                  <a:moveTo>
                    <a:pt x="204" y="26"/>
                  </a:moveTo>
                  <a:cubicBezTo>
                    <a:pt x="162" y="68"/>
                    <a:pt x="121" y="128"/>
                    <a:pt x="102" y="156"/>
                  </a:cubicBezTo>
                  <a:cubicBezTo>
                    <a:pt x="79" y="178"/>
                    <a:pt x="50" y="197"/>
                    <a:pt x="30" y="197"/>
                  </a:cubicBezTo>
                  <a:cubicBezTo>
                    <a:pt x="23" y="197"/>
                    <a:pt x="17" y="194"/>
                    <a:pt x="12" y="188"/>
                  </a:cubicBezTo>
                  <a:cubicBezTo>
                    <a:pt x="0" y="171"/>
                    <a:pt x="23" y="137"/>
                    <a:pt x="42" y="113"/>
                  </a:cubicBezTo>
                  <a:cubicBezTo>
                    <a:pt x="45" y="109"/>
                    <a:pt x="50" y="104"/>
                    <a:pt x="56" y="98"/>
                  </a:cubicBezTo>
                  <a:cubicBezTo>
                    <a:pt x="67" y="87"/>
                    <a:pt x="82" y="74"/>
                    <a:pt x="99" y="60"/>
                  </a:cubicBezTo>
                  <a:cubicBezTo>
                    <a:pt x="99" y="60"/>
                    <a:pt x="99" y="60"/>
                    <a:pt x="99" y="60"/>
                  </a:cubicBezTo>
                  <a:cubicBezTo>
                    <a:pt x="99" y="60"/>
                    <a:pt x="100" y="60"/>
                    <a:pt x="100" y="60"/>
                  </a:cubicBezTo>
                  <a:cubicBezTo>
                    <a:pt x="127" y="38"/>
                    <a:pt x="158" y="15"/>
                    <a:pt x="184" y="0"/>
                  </a:cubicBezTo>
                  <a:cubicBezTo>
                    <a:pt x="185" y="1"/>
                    <a:pt x="185" y="2"/>
                    <a:pt x="186" y="3"/>
                  </a:cubicBezTo>
                  <a:cubicBezTo>
                    <a:pt x="188" y="7"/>
                    <a:pt x="191" y="12"/>
                    <a:pt x="194" y="16"/>
                  </a:cubicBezTo>
                  <a:cubicBezTo>
                    <a:pt x="197" y="19"/>
                    <a:pt x="200" y="23"/>
                    <a:pt x="20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ADD66792-37B7-69B3-3F06-4F08EEBD47C5}"/>
                </a:ext>
              </a:extLst>
            </p:cNvPr>
            <p:cNvSpPr>
              <a:spLocks/>
            </p:cNvSpPr>
            <p:nvPr/>
          </p:nvSpPr>
          <p:spPr bwMode="auto">
            <a:xfrm>
              <a:off x="3228976" y="3414713"/>
              <a:ext cx="642938" cy="841375"/>
            </a:xfrm>
            <a:custGeom>
              <a:avLst/>
              <a:gdLst>
                <a:gd name="T0" fmla="*/ 171 w 171"/>
                <a:gd name="T1" fmla="*/ 8 h 224"/>
                <a:gd name="T2" fmla="*/ 126 w 171"/>
                <a:gd name="T3" fmla="*/ 114 h 224"/>
                <a:gd name="T4" fmla="*/ 104 w 171"/>
                <a:gd name="T5" fmla="*/ 154 h 224"/>
                <a:gd name="T6" fmla="*/ 30 w 171"/>
                <a:gd name="T7" fmla="*/ 224 h 224"/>
                <a:gd name="T8" fmla="*/ 16 w 171"/>
                <a:gd name="T9" fmla="*/ 218 h 224"/>
                <a:gd name="T10" fmla="*/ 28 w 171"/>
                <a:gd name="T11" fmla="*/ 139 h 224"/>
                <a:gd name="T12" fmla="*/ 28 w 171"/>
                <a:gd name="T13" fmla="*/ 138 h 224"/>
                <a:gd name="T14" fmla="*/ 138 w 171"/>
                <a:gd name="T15" fmla="*/ 0 h 224"/>
                <a:gd name="T16" fmla="*/ 140 w 171"/>
                <a:gd name="T17" fmla="*/ 1 h 224"/>
                <a:gd name="T18" fmla="*/ 171 w 171"/>
                <a:gd name="T19" fmla="*/ 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24">
                  <a:moveTo>
                    <a:pt x="171" y="8"/>
                  </a:moveTo>
                  <a:cubicBezTo>
                    <a:pt x="153" y="43"/>
                    <a:pt x="137" y="83"/>
                    <a:pt x="126" y="114"/>
                  </a:cubicBezTo>
                  <a:cubicBezTo>
                    <a:pt x="119" y="127"/>
                    <a:pt x="112" y="140"/>
                    <a:pt x="104" y="154"/>
                  </a:cubicBezTo>
                  <a:cubicBezTo>
                    <a:pt x="84" y="187"/>
                    <a:pt x="53" y="224"/>
                    <a:pt x="30" y="224"/>
                  </a:cubicBezTo>
                  <a:cubicBezTo>
                    <a:pt x="25" y="224"/>
                    <a:pt x="21" y="222"/>
                    <a:pt x="16" y="218"/>
                  </a:cubicBezTo>
                  <a:cubicBezTo>
                    <a:pt x="0" y="204"/>
                    <a:pt x="15" y="166"/>
                    <a:pt x="28" y="139"/>
                  </a:cubicBezTo>
                  <a:cubicBezTo>
                    <a:pt x="28" y="139"/>
                    <a:pt x="28" y="138"/>
                    <a:pt x="28" y="138"/>
                  </a:cubicBezTo>
                  <a:cubicBezTo>
                    <a:pt x="40" y="112"/>
                    <a:pt x="94" y="41"/>
                    <a:pt x="138" y="0"/>
                  </a:cubicBezTo>
                  <a:cubicBezTo>
                    <a:pt x="139" y="1"/>
                    <a:pt x="139" y="1"/>
                    <a:pt x="140" y="1"/>
                  </a:cubicBezTo>
                  <a:cubicBezTo>
                    <a:pt x="150" y="4"/>
                    <a:pt x="160" y="7"/>
                    <a:pt x="17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AA8E150F-94B4-C1F9-C228-396E7FB5C870}"/>
                </a:ext>
              </a:extLst>
            </p:cNvPr>
            <p:cNvSpPr>
              <a:spLocks/>
            </p:cNvSpPr>
            <p:nvPr/>
          </p:nvSpPr>
          <p:spPr bwMode="auto">
            <a:xfrm>
              <a:off x="3729038" y="3451226"/>
              <a:ext cx="417513" cy="914400"/>
            </a:xfrm>
            <a:custGeom>
              <a:avLst/>
              <a:gdLst>
                <a:gd name="T0" fmla="*/ 111 w 111"/>
                <a:gd name="T1" fmla="*/ 0 h 243"/>
                <a:gd name="T2" fmla="*/ 86 w 111"/>
                <a:gd name="T3" fmla="*/ 154 h 243"/>
                <a:gd name="T4" fmla="*/ 29 w 111"/>
                <a:gd name="T5" fmla="*/ 243 h 243"/>
                <a:gd name="T6" fmla="*/ 19 w 111"/>
                <a:gd name="T7" fmla="*/ 240 h 243"/>
                <a:gd name="T8" fmla="*/ 9 w 111"/>
                <a:gd name="T9" fmla="*/ 160 h 243"/>
                <a:gd name="T10" fmla="*/ 19 w 111"/>
                <a:gd name="T11" fmla="*/ 124 h 243"/>
                <a:gd name="T12" fmla="*/ 19 w 111"/>
                <a:gd name="T13" fmla="*/ 123 h 243"/>
                <a:gd name="T14" fmla="*/ 72 w 111"/>
                <a:gd name="T15" fmla="*/ 3 h 243"/>
                <a:gd name="T16" fmla="*/ 73 w 111"/>
                <a:gd name="T17" fmla="*/ 1 h 243"/>
                <a:gd name="T18" fmla="*/ 73 w 111"/>
                <a:gd name="T19" fmla="*/ 1 h 243"/>
                <a:gd name="T20" fmla="*/ 79 w 111"/>
                <a:gd name="T21" fmla="*/ 1 h 243"/>
                <a:gd name="T22" fmla="*/ 111 w 111"/>
                <a:gd name="T2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243">
                  <a:moveTo>
                    <a:pt x="111" y="0"/>
                  </a:moveTo>
                  <a:cubicBezTo>
                    <a:pt x="110" y="35"/>
                    <a:pt x="102" y="89"/>
                    <a:pt x="86" y="154"/>
                  </a:cubicBezTo>
                  <a:cubicBezTo>
                    <a:pt x="75" y="198"/>
                    <a:pt x="52" y="243"/>
                    <a:pt x="29" y="243"/>
                  </a:cubicBezTo>
                  <a:cubicBezTo>
                    <a:pt x="26" y="243"/>
                    <a:pt x="23" y="242"/>
                    <a:pt x="19" y="240"/>
                  </a:cubicBezTo>
                  <a:cubicBezTo>
                    <a:pt x="0" y="232"/>
                    <a:pt x="4" y="191"/>
                    <a:pt x="9" y="160"/>
                  </a:cubicBezTo>
                  <a:cubicBezTo>
                    <a:pt x="10" y="152"/>
                    <a:pt x="14" y="139"/>
                    <a:pt x="19" y="124"/>
                  </a:cubicBezTo>
                  <a:cubicBezTo>
                    <a:pt x="19" y="124"/>
                    <a:pt x="19" y="124"/>
                    <a:pt x="19" y="123"/>
                  </a:cubicBezTo>
                  <a:cubicBezTo>
                    <a:pt x="31" y="87"/>
                    <a:pt x="52" y="39"/>
                    <a:pt x="72" y="3"/>
                  </a:cubicBezTo>
                  <a:cubicBezTo>
                    <a:pt x="72" y="3"/>
                    <a:pt x="73" y="2"/>
                    <a:pt x="73" y="1"/>
                  </a:cubicBezTo>
                  <a:cubicBezTo>
                    <a:pt x="73" y="1"/>
                    <a:pt x="73" y="1"/>
                    <a:pt x="73" y="1"/>
                  </a:cubicBezTo>
                  <a:cubicBezTo>
                    <a:pt x="75" y="1"/>
                    <a:pt x="77" y="1"/>
                    <a:pt x="79" y="1"/>
                  </a:cubicBezTo>
                  <a:cubicBezTo>
                    <a:pt x="89" y="1"/>
                    <a:pt x="100" y="1"/>
                    <a:pt x="1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1920730C-C529-BC65-3ABC-6B7FDE84BF97}"/>
                </a:ext>
              </a:extLst>
            </p:cNvPr>
            <p:cNvSpPr>
              <a:spLocks/>
            </p:cNvSpPr>
            <p:nvPr/>
          </p:nvSpPr>
          <p:spPr bwMode="auto">
            <a:xfrm>
              <a:off x="4000501" y="3455988"/>
              <a:ext cx="3175" cy="6350"/>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0" y="2"/>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50">
              <a:extLst>
                <a:ext uri="{FF2B5EF4-FFF2-40B4-BE49-F238E27FC236}">
                  <a16:creationId xmlns:a16="http://schemas.microsoft.com/office/drawing/2014/main" id="{0BD8DAFE-CD6D-A8EA-69BC-36D97317DE92}"/>
                </a:ext>
              </a:extLst>
            </p:cNvPr>
            <p:cNvSpPr>
              <a:spLocks/>
            </p:cNvSpPr>
            <p:nvPr/>
          </p:nvSpPr>
          <p:spPr bwMode="auto">
            <a:xfrm>
              <a:off x="4000501" y="3455988"/>
              <a:ext cx="3175" cy="6350"/>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0" y="2"/>
                  </a:cubicBezTo>
                  <a:cubicBezTo>
                    <a:pt x="0" y="2"/>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51">
              <a:extLst>
                <a:ext uri="{FF2B5EF4-FFF2-40B4-BE49-F238E27FC236}">
                  <a16:creationId xmlns:a16="http://schemas.microsoft.com/office/drawing/2014/main" id="{CF4E5540-3DBD-C833-D030-18C92AD86520}"/>
                </a:ext>
              </a:extLst>
            </p:cNvPr>
            <p:cNvSpPr>
              <a:spLocks/>
            </p:cNvSpPr>
            <p:nvPr/>
          </p:nvSpPr>
          <p:spPr bwMode="auto">
            <a:xfrm>
              <a:off x="4214813" y="3406776"/>
              <a:ext cx="285750" cy="958850"/>
            </a:xfrm>
            <a:custGeom>
              <a:avLst/>
              <a:gdLst>
                <a:gd name="T0" fmla="*/ 55 w 76"/>
                <a:gd name="T1" fmla="*/ 248 h 255"/>
                <a:gd name="T2" fmla="*/ 40 w 76"/>
                <a:gd name="T3" fmla="*/ 255 h 255"/>
                <a:gd name="T4" fmla="*/ 35 w 76"/>
                <a:gd name="T5" fmla="*/ 255 h 255"/>
                <a:gd name="T6" fmla="*/ 3 w 76"/>
                <a:gd name="T7" fmla="*/ 181 h 255"/>
                <a:gd name="T8" fmla="*/ 22 w 76"/>
                <a:gd name="T9" fmla="*/ 7 h 255"/>
                <a:gd name="T10" fmla="*/ 55 w 76"/>
                <a:gd name="T11" fmla="*/ 0 h 255"/>
                <a:gd name="T12" fmla="*/ 74 w 76"/>
                <a:gd name="T13" fmla="*/ 125 h 255"/>
                <a:gd name="T14" fmla="*/ 75 w 76"/>
                <a:gd name="T15" fmla="*/ 154 h 255"/>
                <a:gd name="T16" fmla="*/ 55 w 76"/>
                <a:gd name="T17" fmla="*/ 24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55">
                  <a:moveTo>
                    <a:pt x="55" y="248"/>
                  </a:moveTo>
                  <a:cubicBezTo>
                    <a:pt x="50" y="253"/>
                    <a:pt x="45" y="255"/>
                    <a:pt x="40" y="255"/>
                  </a:cubicBezTo>
                  <a:cubicBezTo>
                    <a:pt x="38" y="255"/>
                    <a:pt x="36" y="255"/>
                    <a:pt x="35" y="255"/>
                  </a:cubicBezTo>
                  <a:cubicBezTo>
                    <a:pt x="14" y="251"/>
                    <a:pt x="7" y="211"/>
                    <a:pt x="3" y="181"/>
                  </a:cubicBezTo>
                  <a:cubicBezTo>
                    <a:pt x="0" y="156"/>
                    <a:pt x="6" y="66"/>
                    <a:pt x="22" y="7"/>
                  </a:cubicBezTo>
                  <a:cubicBezTo>
                    <a:pt x="33" y="5"/>
                    <a:pt x="44" y="3"/>
                    <a:pt x="55" y="0"/>
                  </a:cubicBezTo>
                  <a:cubicBezTo>
                    <a:pt x="57" y="42"/>
                    <a:pt x="66" y="90"/>
                    <a:pt x="74" y="125"/>
                  </a:cubicBezTo>
                  <a:cubicBezTo>
                    <a:pt x="75" y="134"/>
                    <a:pt x="75" y="144"/>
                    <a:pt x="75" y="154"/>
                  </a:cubicBezTo>
                  <a:cubicBezTo>
                    <a:pt x="76" y="189"/>
                    <a:pt x="71" y="232"/>
                    <a:pt x="5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52">
              <a:extLst>
                <a:ext uri="{FF2B5EF4-FFF2-40B4-BE49-F238E27FC236}">
                  <a16:creationId xmlns:a16="http://schemas.microsoft.com/office/drawing/2014/main" id="{0E781ECD-7B24-6354-FC79-E7D85FF9CF28}"/>
                </a:ext>
              </a:extLst>
            </p:cNvPr>
            <p:cNvSpPr>
              <a:spLocks/>
            </p:cNvSpPr>
            <p:nvPr/>
          </p:nvSpPr>
          <p:spPr bwMode="auto">
            <a:xfrm>
              <a:off x="4706938" y="3390901"/>
              <a:ext cx="52388" cy="109538"/>
            </a:xfrm>
            <a:custGeom>
              <a:avLst/>
              <a:gdLst>
                <a:gd name="T0" fmla="*/ 0 w 14"/>
                <a:gd name="T1" fmla="*/ 0 h 29"/>
                <a:gd name="T2" fmla="*/ 14 w 14"/>
                <a:gd name="T3" fmla="*/ 29 h 29"/>
                <a:gd name="T4" fmla="*/ 0 w 14"/>
                <a:gd name="T5" fmla="*/ 0 h 29"/>
              </a:gdLst>
              <a:ahLst/>
              <a:cxnLst>
                <a:cxn ang="0">
                  <a:pos x="T0" y="T1"/>
                </a:cxn>
                <a:cxn ang="0">
                  <a:pos x="T2" y="T3"/>
                </a:cxn>
                <a:cxn ang="0">
                  <a:pos x="T4" y="T5"/>
                </a:cxn>
              </a:cxnLst>
              <a:rect l="0" t="0" r="r" b="b"/>
              <a:pathLst>
                <a:path w="14" h="29">
                  <a:moveTo>
                    <a:pt x="0" y="0"/>
                  </a:moveTo>
                  <a:cubicBezTo>
                    <a:pt x="4" y="9"/>
                    <a:pt x="9" y="19"/>
                    <a:pt x="14" y="29"/>
                  </a:cubicBezTo>
                  <a:cubicBezTo>
                    <a:pt x="9" y="18"/>
                    <a:pt x="5"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Freeform 53">
              <a:extLst>
                <a:ext uri="{FF2B5EF4-FFF2-40B4-BE49-F238E27FC236}">
                  <a16:creationId xmlns:a16="http://schemas.microsoft.com/office/drawing/2014/main" id="{6F0996A2-EF40-0B30-5441-C41F7F8F4E03}"/>
                </a:ext>
              </a:extLst>
            </p:cNvPr>
            <p:cNvSpPr>
              <a:spLocks/>
            </p:cNvSpPr>
            <p:nvPr/>
          </p:nvSpPr>
          <p:spPr bwMode="auto">
            <a:xfrm>
              <a:off x="4541838" y="3330576"/>
              <a:ext cx="409575" cy="928688"/>
            </a:xfrm>
            <a:custGeom>
              <a:avLst/>
              <a:gdLst>
                <a:gd name="T0" fmla="*/ 98 w 109"/>
                <a:gd name="T1" fmla="*/ 234 h 247"/>
                <a:gd name="T2" fmla="*/ 82 w 109"/>
                <a:gd name="T3" fmla="*/ 244 h 247"/>
                <a:gd name="T4" fmla="*/ 31 w 109"/>
                <a:gd name="T5" fmla="*/ 182 h 247"/>
                <a:gd name="T6" fmla="*/ 19 w 109"/>
                <a:gd name="T7" fmla="*/ 144 h 247"/>
                <a:gd name="T8" fmla="*/ 0 w 109"/>
                <a:gd name="T9" fmla="*/ 12 h 247"/>
                <a:gd name="T10" fmla="*/ 2 w 109"/>
                <a:gd name="T11" fmla="*/ 11 h 247"/>
                <a:gd name="T12" fmla="*/ 22 w 109"/>
                <a:gd name="T13" fmla="*/ 4 h 247"/>
                <a:gd name="T14" fmla="*/ 34 w 109"/>
                <a:gd name="T15" fmla="*/ 1 h 247"/>
                <a:gd name="T16" fmla="*/ 36 w 109"/>
                <a:gd name="T17" fmla="*/ 0 h 247"/>
                <a:gd name="T18" fmla="*/ 44 w 109"/>
                <a:gd name="T19" fmla="*/ 15 h 247"/>
                <a:gd name="T20" fmla="*/ 44 w 109"/>
                <a:gd name="T21" fmla="*/ 16 h 247"/>
                <a:gd name="T22" fmla="*/ 58 w 109"/>
                <a:gd name="T23" fmla="*/ 45 h 247"/>
                <a:gd name="T24" fmla="*/ 58 w 109"/>
                <a:gd name="T25" fmla="*/ 46 h 247"/>
                <a:gd name="T26" fmla="*/ 92 w 109"/>
                <a:gd name="T27" fmla="*/ 136 h 247"/>
                <a:gd name="T28" fmla="*/ 95 w 109"/>
                <a:gd name="T29" fmla="*/ 144 h 247"/>
                <a:gd name="T30" fmla="*/ 98 w 109"/>
                <a:gd name="T31" fmla="*/ 2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47">
                  <a:moveTo>
                    <a:pt x="98" y="234"/>
                  </a:moveTo>
                  <a:cubicBezTo>
                    <a:pt x="94" y="240"/>
                    <a:pt x="89" y="243"/>
                    <a:pt x="82" y="244"/>
                  </a:cubicBezTo>
                  <a:cubicBezTo>
                    <a:pt x="59" y="247"/>
                    <a:pt x="38" y="200"/>
                    <a:pt x="31" y="182"/>
                  </a:cubicBezTo>
                  <a:cubicBezTo>
                    <a:pt x="27" y="175"/>
                    <a:pt x="23" y="161"/>
                    <a:pt x="19" y="144"/>
                  </a:cubicBezTo>
                  <a:cubicBezTo>
                    <a:pt x="10" y="107"/>
                    <a:pt x="1" y="53"/>
                    <a:pt x="0" y="12"/>
                  </a:cubicBezTo>
                  <a:cubicBezTo>
                    <a:pt x="1" y="12"/>
                    <a:pt x="1" y="11"/>
                    <a:pt x="2" y="11"/>
                  </a:cubicBezTo>
                  <a:cubicBezTo>
                    <a:pt x="9" y="9"/>
                    <a:pt x="16" y="7"/>
                    <a:pt x="22" y="4"/>
                  </a:cubicBezTo>
                  <a:cubicBezTo>
                    <a:pt x="26" y="3"/>
                    <a:pt x="30" y="2"/>
                    <a:pt x="34" y="1"/>
                  </a:cubicBezTo>
                  <a:cubicBezTo>
                    <a:pt x="34" y="0"/>
                    <a:pt x="35" y="0"/>
                    <a:pt x="36" y="0"/>
                  </a:cubicBezTo>
                  <a:cubicBezTo>
                    <a:pt x="39" y="4"/>
                    <a:pt x="41" y="9"/>
                    <a:pt x="44" y="15"/>
                  </a:cubicBezTo>
                  <a:cubicBezTo>
                    <a:pt x="44" y="15"/>
                    <a:pt x="44" y="16"/>
                    <a:pt x="44" y="16"/>
                  </a:cubicBezTo>
                  <a:cubicBezTo>
                    <a:pt x="48" y="25"/>
                    <a:pt x="53" y="35"/>
                    <a:pt x="58" y="45"/>
                  </a:cubicBezTo>
                  <a:cubicBezTo>
                    <a:pt x="58" y="45"/>
                    <a:pt x="58" y="46"/>
                    <a:pt x="58" y="46"/>
                  </a:cubicBezTo>
                  <a:cubicBezTo>
                    <a:pt x="69" y="71"/>
                    <a:pt x="81" y="102"/>
                    <a:pt x="92" y="136"/>
                  </a:cubicBezTo>
                  <a:cubicBezTo>
                    <a:pt x="93" y="139"/>
                    <a:pt x="94" y="141"/>
                    <a:pt x="95" y="144"/>
                  </a:cubicBezTo>
                  <a:cubicBezTo>
                    <a:pt x="105" y="178"/>
                    <a:pt x="109" y="217"/>
                    <a:pt x="98"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Freeform 54">
              <a:extLst>
                <a:ext uri="{FF2B5EF4-FFF2-40B4-BE49-F238E27FC236}">
                  <a16:creationId xmlns:a16="http://schemas.microsoft.com/office/drawing/2014/main" id="{B98ECE31-FC08-49DE-C7FC-71DE1F2C535A}"/>
                </a:ext>
              </a:extLst>
            </p:cNvPr>
            <p:cNvSpPr>
              <a:spLocks noEditPoints="1"/>
            </p:cNvSpPr>
            <p:nvPr/>
          </p:nvSpPr>
          <p:spPr bwMode="auto">
            <a:xfrm>
              <a:off x="4511676" y="2360613"/>
              <a:ext cx="788988" cy="782638"/>
            </a:xfrm>
            <a:custGeom>
              <a:avLst/>
              <a:gdLst>
                <a:gd name="T0" fmla="*/ 83 w 210"/>
                <a:gd name="T1" fmla="*/ 207 h 208"/>
                <a:gd name="T2" fmla="*/ 83 w 210"/>
                <a:gd name="T3" fmla="*/ 207 h 208"/>
                <a:gd name="T4" fmla="*/ 84 w 210"/>
                <a:gd name="T5" fmla="*/ 208 h 208"/>
                <a:gd name="T6" fmla="*/ 83 w 210"/>
                <a:gd name="T7" fmla="*/ 207 h 208"/>
                <a:gd name="T8" fmla="*/ 130 w 210"/>
                <a:gd name="T9" fmla="*/ 0 h 208"/>
                <a:gd name="T10" fmla="*/ 129 w 210"/>
                <a:gd name="T11" fmla="*/ 1 h 208"/>
                <a:gd name="T12" fmla="*/ 130 w 210"/>
                <a:gd name="T13" fmla="*/ 0 h 208"/>
                <a:gd name="T14" fmla="*/ 130 w 210"/>
                <a:gd name="T15" fmla="*/ 0 h 208"/>
                <a:gd name="T16" fmla="*/ 1 w 210"/>
                <a:gd name="T17" fmla="*/ 20 h 208"/>
                <a:gd name="T18" fmla="*/ 0 w 210"/>
                <a:gd name="T19" fmla="*/ 20 h 208"/>
                <a:gd name="T20" fmla="*/ 1 w 210"/>
                <a:gd name="T21" fmla="*/ 22 h 208"/>
                <a:gd name="T22" fmla="*/ 1 w 210"/>
                <a:gd name="T23" fmla="*/ 20 h 208"/>
                <a:gd name="T24" fmla="*/ 209 w 210"/>
                <a:gd name="T25" fmla="*/ 117 h 208"/>
                <a:gd name="T26" fmla="*/ 209 w 210"/>
                <a:gd name="T27" fmla="*/ 117 h 208"/>
                <a:gd name="T28" fmla="*/ 210 w 210"/>
                <a:gd name="T29" fmla="*/ 117 h 208"/>
                <a:gd name="T30" fmla="*/ 209 w 210"/>
                <a:gd name="T31" fmla="*/ 117 h 208"/>
                <a:gd name="T32" fmla="*/ 83 w 210"/>
                <a:gd name="T33" fmla="*/ 207 h 208"/>
                <a:gd name="T34" fmla="*/ 83 w 210"/>
                <a:gd name="T35" fmla="*/ 207 h 208"/>
                <a:gd name="T36" fmla="*/ 84 w 210"/>
                <a:gd name="T37" fmla="*/ 208 h 208"/>
                <a:gd name="T38" fmla="*/ 83 w 210"/>
                <a:gd name="T39" fmla="*/ 20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08">
                  <a:moveTo>
                    <a:pt x="83" y="207"/>
                  </a:moveTo>
                  <a:cubicBezTo>
                    <a:pt x="83" y="207"/>
                    <a:pt x="83" y="207"/>
                    <a:pt x="83" y="207"/>
                  </a:cubicBezTo>
                  <a:cubicBezTo>
                    <a:pt x="83" y="207"/>
                    <a:pt x="84" y="208"/>
                    <a:pt x="84" y="208"/>
                  </a:cubicBezTo>
                  <a:cubicBezTo>
                    <a:pt x="84" y="207"/>
                    <a:pt x="84" y="207"/>
                    <a:pt x="83" y="207"/>
                  </a:cubicBezTo>
                  <a:close/>
                  <a:moveTo>
                    <a:pt x="130" y="0"/>
                  </a:moveTo>
                  <a:cubicBezTo>
                    <a:pt x="130" y="0"/>
                    <a:pt x="129" y="1"/>
                    <a:pt x="129" y="1"/>
                  </a:cubicBezTo>
                  <a:cubicBezTo>
                    <a:pt x="130" y="1"/>
                    <a:pt x="130" y="0"/>
                    <a:pt x="130" y="0"/>
                  </a:cubicBezTo>
                  <a:cubicBezTo>
                    <a:pt x="130" y="0"/>
                    <a:pt x="130" y="0"/>
                    <a:pt x="130" y="0"/>
                  </a:cubicBezTo>
                  <a:close/>
                  <a:moveTo>
                    <a:pt x="1" y="20"/>
                  </a:moveTo>
                  <a:cubicBezTo>
                    <a:pt x="1" y="20"/>
                    <a:pt x="0" y="20"/>
                    <a:pt x="0" y="20"/>
                  </a:cubicBezTo>
                  <a:cubicBezTo>
                    <a:pt x="1" y="21"/>
                    <a:pt x="1" y="22"/>
                    <a:pt x="1" y="22"/>
                  </a:cubicBezTo>
                  <a:cubicBezTo>
                    <a:pt x="1" y="22"/>
                    <a:pt x="1" y="21"/>
                    <a:pt x="1" y="20"/>
                  </a:cubicBezTo>
                  <a:close/>
                  <a:moveTo>
                    <a:pt x="209" y="117"/>
                  </a:moveTo>
                  <a:cubicBezTo>
                    <a:pt x="209" y="117"/>
                    <a:pt x="209" y="117"/>
                    <a:pt x="209" y="117"/>
                  </a:cubicBezTo>
                  <a:cubicBezTo>
                    <a:pt x="209" y="117"/>
                    <a:pt x="210" y="117"/>
                    <a:pt x="210" y="117"/>
                  </a:cubicBezTo>
                  <a:cubicBezTo>
                    <a:pt x="210" y="117"/>
                    <a:pt x="210" y="117"/>
                    <a:pt x="209" y="117"/>
                  </a:cubicBezTo>
                  <a:close/>
                  <a:moveTo>
                    <a:pt x="83" y="207"/>
                  </a:moveTo>
                  <a:cubicBezTo>
                    <a:pt x="83" y="207"/>
                    <a:pt x="83" y="207"/>
                    <a:pt x="83" y="207"/>
                  </a:cubicBezTo>
                  <a:cubicBezTo>
                    <a:pt x="83" y="207"/>
                    <a:pt x="84" y="208"/>
                    <a:pt x="84" y="208"/>
                  </a:cubicBezTo>
                  <a:cubicBezTo>
                    <a:pt x="84" y="207"/>
                    <a:pt x="84" y="207"/>
                    <a:pt x="83"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Freeform 55">
              <a:extLst>
                <a:ext uri="{FF2B5EF4-FFF2-40B4-BE49-F238E27FC236}">
                  <a16:creationId xmlns:a16="http://schemas.microsoft.com/office/drawing/2014/main" id="{3D15C901-F436-23D4-46EE-40EC8680430F}"/>
                </a:ext>
              </a:extLst>
            </p:cNvPr>
            <p:cNvSpPr>
              <a:spLocks/>
            </p:cNvSpPr>
            <p:nvPr/>
          </p:nvSpPr>
          <p:spPr bwMode="auto">
            <a:xfrm>
              <a:off x="3670301" y="2481263"/>
              <a:ext cx="1695450" cy="854075"/>
            </a:xfrm>
            <a:custGeom>
              <a:avLst/>
              <a:gdLst>
                <a:gd name="T0" fmla="*/ 450 w 451"/>
                <a:gd name="T1" fmla="*/ 34 h 227"/>
                <a:gd name="T2" fmla="*/ 439 w 451"/>
                <a:gd name="T3" fmla="*/ 20 h 227"/>
                <a:gd name="T4" fmla="*/ 413 w 451"/>
                <a:gd name="T5" fmla="*/ 7 h 227"/>
                <a:gd name="T6" fmla="*/ 391 w 451"/>
                <a:gd name="T7" fmla="*/ 2 h 227"/>
                <a:gd name="T8" fmla="*/ 373 w 451"/>
                <a:gd name="T9" fmla="*/ 1 h 227"/>
                <a:gd name="T10" fmla="*/ 371 w 451"/>
                <a:gd name="T11" fmla="*/ 1 h 227"/>
                <a:gd name="T12" fmla="*/ 365 w 451"/>
                <a:gd name="T13" fmla="*/ 0 h 227"/>
                <a:gd name="T14" fmla="*/ 352 w 451"/>
                <a:gd name="T15" fmla="*/ 0 h 227"/>
                <a:gd name="T16" fmla="*/ 330 w 451"/>
                <a:gd name="T17" fmla="*/ 1 h 227"/>
                <a:gd name="T18" fmla="*/ 303 w 451"/>
                <a:gd name="T19" fmla="*/ 4 h 227"/>
                <a:gd name="T20" fmla="*/ 301 w 451"/>
                <a:gd name="T21" fmla="*/ 5 h 227"/>
                <a:gd name="T22" fmla="*/ 285 w 451"/>
                <a:gd name="T23" fmla="*/ 7 h 227"/>
                <a:gd name="T24" fmla="*/ 267 w 451"/>
                <a:gd name="T25" fmla="*/ 11 h 227"/>
                <a:gd name="T26" fmla="*/ 228 w 451"/>
                <a:gd name="T27" fmla="*/ 20 h 227"/>
                <a:gd name="T28" fmla="*/ 212 w 451"/>
                <a:gd name="T29" fmla="*/ 26 h 227"/>
                <a:gd name="T30" fmla="*/ 208 w 451"/>
                <a:gd name="T31" fmla="*/ 27 h 227"/>
                <a:gd name="T32" fmla="*/ 191 w 451"/>
                <a:gd name="T33" fmla="*/ 33 h 227"/>
                <a:gd name="T34" fmla="*/ 187 w 451"/>
                <a:gd name="T35" fmla="*/ 34 h 227"/>
                <a:gd name="T36" fmla="*/ 167 w 451"/>
                <a:gd name="T37" fmla="*/ 42 h 227"/>
                <a:gd name="T38" fmla="*/ 158 w 451"/>
                <a:gd name="T39" fmla="*/ 46 h 227"/>
                <a:gd name="T40" fmla="*/ 144 w 451"/>
                <a:gd name="T41" fmla="*/ 52 h 227"/>
                <a:gd name="T42" fmla="*/ 114 w 451"/>
                <a:gd name="T43" fmla="*/ 67 h 227"/>
                <a:gd name="T44" fmla="*/ 96 w 451"/>
                <a:gd name="T45" fmla="*/ 77 h 227"/>
                <a:gd name="T46" fmla="*/ 95 w 451"/>
                <a:gd name="T47" fmla="*/ 78 h 227"/>
                <a:gd name="T48" fmla="*/ 81 w 451"/>
                <a:gd name="T49" fmla="*/ 87 h 227"/>
                <a:gd name="T50" fmla="*/ 68 w 451"/>
                <a:gd name="T51" fmla="*/ 96 h 227"/>
                <a:gd name="T52" fmla="*/ 57 w 451"/>
                <a:gd name="T53" fmla="*/ 104 h 227"/>
                <a:gd name="T54" fmla="*/ 56 w 451"/>
                <a:gd name="T55" fmla="*/ 104 h 227"/>
                <a:gd name="T56" fmla="*/ 30 w 451"/>
                <a:gd name="T57" fmla="*/ 128 h 227"/>
                <a:gd name="T58" fmla="*/ 6 w 451"/>
                <a:gd name="T59" fmla="*/ 159 h 227"/>
                <a:gd name="T60" fmla="*/ 0 w 451"/>
                <a:gd name="T61" fmla="*/ 177 h 227"/>
                <a:gd name="T62" fmla="*/ 1 w 451"/>
                <a:gd name="T63" fmla="*/ 193 h 227"/>
                <a:gd name="T64" fmla="*/ 8 w 451"/>
                <a:gd name="T65" fmla="*/ 203 h 227"/>
                <a:gd name="T66" fmla="*/ 16 w 451"/>
                <a:gd name="T67" fmla="*/ 210 h 227"/>
                <a:gd name="T68" fmla="*/ 31 w 451"/>
                <a:gd name="T69" fmla="*/ 218 h 227"/>
                <a:gd name="T70" fmla="*/ 52 w 451"/>
                <a:gd name="T71" fmla="*/ 224 h 227"/>
                <a:gd name="T72" fmla="*/ 64 w 451"/>
                <a:gd name="T73" fmla="*/ 225 h 227"/>
                <a:gd name="T74" fmla="*/ 80 w 451"/>
                <a:gd name="T75" fmla="*/ 227 h 227"/>
                <a:gd name="T76" fmla="*/ 95 w 451"/>
                <a:gd name="T77" fmla="*/ 227 h 227"/>
                <a:gd name="T78" fmla="*/ 110 w 451"/>
                <a:gd name="T79" fmla="*/ 227 h 227"/>
                <a:gd name="T80" fmla="*/ 142 w 451"/>
                <a:gd name="T81" fmla="*/ 224 h 227"/>
                <a:gd name="T82" fmla="*/ 159 w 451"/>
                <a:gd name="T83" fmla="*/ 221 h 227"/>
                <a:gd name="T84" fmla="*/ 160 w 451"/>
                <a:gd name="T85" fmla="*/ 221 h 227"/>
                <a:gd name="T86" fmla="*/ 194 w 451"/>
                <a:gd name="T87" fmla="*/ 214 h 227"/>
                <a:gd name="T88" fmla="*/ 210 w 451"/>
                <a:gd name="T89" fmla="*/ 210 h 227"/>
                <a:gd name="T90" fmla="*/ 225 w 451"/>
                <a:gd name="T91" fmla="*/ 206 h 227"/>
                <a:gd name="T92" fmla="*/ 244 w 451"/>
                <a:gd name="T93" fmla="*/ 200 h 227"/>
                <a:gd name="T94" fmla="*/ 255 w 451"/>
                <a:gd name="T95" fmla="*/ 196 h 227"/>
                <a:gd name="T96" fmla="*/ 267 w 451"/>
                <a:gd name="T97" fmla="*/ 192 h 227"/>
                <a:gd name="T98" fmla="*/ 282 w 451"/>
                <a:gd name="T99" fmla="*/ 186 h 227"/>
                <a:gd name="T100" fmla="*/ 307 w 451"/>
                <a:gd name="T101" fmla="*/ 175 h 227"/>
                <a:gd name="T102" fmla="*/ 308 w 451"/>
                <a:gd name="T103" fmla="*/ 176 h 227"/>
                <a:gd name="T104" fmla="*/ 322 w 451"/>
                <a:gd name="T105" fmla="*/ 168 h 227"/>
                <a:gd name="T106" fmla="*/ 323 w 451"/>
                <a:gd name="T107" fmla="*/ 167 h 227"/>
                <a:gd name="T108" fmla="*/ 351 w 451"/>
                <a:gd name="T109" fmla="*/ 152 h 227"/>
                <a:gd name="T110" fmla="*/ 369 w 451"/>
                <a:gd name="T111" fmla="*/ 141 h 227"/>
                <a:gd name="T112" fmla="*/ 385 w 451"/>
                <a:gd name="T113" fmla="*/ 130 h 227"/>
                <a:gd name="T114" fmla="*/ 404 w 451"/>
                <a:gd name="T115" fmla="*/ 115 h 227"/>
                <a:gd name="T116" fmla="*/ 420 w 451"/>
                <a:gd name="T117" fmla="*/ 100 h 227"/>
                <a:gd name="T118" fmla="*/ 433 w 451"/>
                <a:gd name="T119" fmla="*/ 85 h 227"/>
                <a:gd name="T120" fmla="*/ 448 w 451"/>
                <a:gd name="T121" fmla="*/ 60 h 227"/>
                <a:gd name="T122" fmla="*/ 451 w 451"/>
                <a:gd name="T123" fmla="*/ 4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227">
                  <a:moveTo>
                    <a:pt x="451" y="41"/>
                  </a:moveTo>
                  <a:cubicBezTo>
                    <a:pt x="451" y="39"/>
                    <a:pt x="450" y="37"/>
                    <a:pt x="450" y="34"/>
                  </a:cubicBezTo>
                  <a:cubicBezTo>
                    <a:pt x="449" y="31"/>
                    <a:pt x="447" y="28"/>
                    <a:pt x="445" y="26"/>
                  </a:cubicBezTo>
                  <a:cubicBezTo>
                    <a:pt x="443" y="24"/>
                    <a:pt x="441" y="22"/>
                    <a:pt x="439" y="20"/>
                  </a:cubicBezTo>
                  <a:cubicBezTo>
                    <a:pt x="437" y="19"/>
                    <a:pt x="435" y="17"/>
                    <a:pt x="432" y="15"/>
                  </a:cubicBezTo>
                  <a:cubicBezTo>
                    <a:pt x="427" y="12"/>
                    <a:pt x="420" y="9"/>
                    <a:pt x="413" y="7"/>
                  </a:cubicBezTo>
                  <a:cubicBezTo>
                    <a:pt x="411" y="7"/>
                    <a:pt x="404" y="5"/>
                    <a:pt x="403" y="5"/>
                  </a:cubicBezTo>
                  <a:cubicBezTo>
                    <a:pt x="399" y="4"/>
                    <a:pt x="395" y="3"/>
                    <a:pt x="391" y="2"/>
                  </a:cubicBezTo>
                  <a:cubicBezTo>
                    <a:pt x="390" y="2"/>
                    <a:pt x="388" y="2"/>
                    <a:pt x="387" y="2"/>
                  </a:cubicBezTo>
                  <a:cubicBezTo>
                    <a:pt x="383" y="1"/>
                    <a:pt x="378" y="1"/>
                    <a:pt x="373" y="1"/>
                  </a:cubicBezTo>
                  <a:cubicBezTo>
                    <a:pt x="373" y="1"/>
                    <a:pt x="373" y="1"/>
                    <a:pt x="373" y="1"/>
                  </a:cubicBezTo>
                  <a:cubicBezTo>
                    <a:pt x="372" y="1"/>
                    <a:pt x="372" y="1"/>
                    <a:pt x="371" y="1"/>
                  </a:cubicBezTo>
                  <a:cubicBezTo>
                    <a:pt x="369" y="1"/>
                    <a:pt x="367" y="0"/>
                    <a:pt x="365" y="0"/>
                  </a:cubicBezTo>
                  <a:cubicBezTo>
                    <a:pt x="365" y="0"/>
                    <a:pt x="365" y="0"/>
                    <a:pt x="365" y="0"/>
                  </a:cubicBezTo>
                  <a:cubicBezTo>
                    <a:pt x="362" y="0"/>
                    <a:pt x="359" y="0"/>
                    <a:pt x="356" y="0"/>
                  </a:cubicBezTo>
                  <a:cubicBezTo>
                    <a:pt x="355" y="0"/>
                    <a:pt x="353" y="0"/>
                    <a:pt x="352" y="0"/>
                  </a:cubicBezTo>
                  <a:cubicBezTo>
                    <a:pt x="351" y="0"/>
                    <a:pt x="351" y="0"/>
                    <a:pt x="351" y="0"/>
                  </a:cubicBezTo>
                  <a:cubicBezTo>
                    <a:pt x="345" y="0"/>
                    <a:pt x="337" y="1"/>
                    <a:pt x="330" y="1"/>
                  </a:cubicBezTo>
                  <a:cubicBezTo>
                    <a:pt x="326" y="1"/>
                    <a:pt x="321" y="2"/>
                    <a:pt x="317" y="2"/>
                  </a:cubicBezTo>
                  <a:cubicBezTo>
                    <a:pt x="312" y="3"/>
                    <a:pt x="308" y="4"/>
                    <a:pt x="303" y="4"/>
                  </a:cubicBezTo>
                  <a:cubicBezTo>
                    <a:pt x="302" y="4"/>
                    <a:pt x="302" y="4"/>
                    <a:pt x="302" y="4"/>
                  </a:cubicBezTo>
                  <a:cubicBezTo>
                    <a:pt x="302" y="4"/>
                    <a:pt x="301" y="4"/>
                    <a:pt x="301" y="5"/>
                  </a:cubicBezTo>
                  <a:cubicBezTo>
                    <a:pt x="296" y="5"/>
                    <a:pt x="291" y="6"/>
                    <a:pt x="286" y="7"/>
                  </a:cubicBezTo>
                  <a:cubicBezTo>
                    <a:pt x="286" y="7"/>
                    <a:pt x="286" y="7"/>
                    <a:pt x="285" y="7"/>
                  </a:cubicBezTo>
                  <a:cubicBezTo>
                    <a:pt x="281" y="8"/>
                    <a:pt x="276" y="9"/>
                    <a:pt x="271" y="10"/>
                  </a:cubicBezTo>
                  <a:cubicBezTo>
                    <a:pt x="270" y="10"/>
                    <a:pt x="268" y="10"/>
                    <a:pt x="267" y="11"/>
                  </a:cubicBezTo>
                  <a:cubicBezTo>
                    <a:pt x="258" y="13"/>
                    <a:pt x="249" y="15"/>
                    <a:pt x="240" y="17"/>
                  </a:cubicBezTo>
                  <a:cubicBezTo>
                    <a:pt x="236" y="18"/>
                    <a:pt x="232" y="19"/>
                    <a:pt x="228" y="20"/>
                  </a:cubicBezTo>
                  <a:cubicBezTo>
                    <a:pt x="227" y="21"/>
                    <a:pt x="225" y="21"/>
                    <a:pt x="223" y="22"/>
                  </a:cubicBezTo>
                  <a:cubicBezTo>
                    <a:pt x="219" y="23"/>
                    <a:pt x="216" y="24"/>
                    <a:pt x="212" y="26"/>
                  </a:cubicBezTo>
                  <a:cubicBezTo>
                    <a:pt x="211" y="26"/>
                    <a:pt x="211" y="26"/>
                    <a:pt x="211" y="26"/>
                  </a:cubicBezTo>
                  <a:cubicBezTo>
                    <a:pt x="210" y="26"/>
                    <a:pt x="209" y="27"/>
                    <a:pt x="208" y="27"/>
                  </a:cubicBezTo>
                  <a:cubicBezTo>
                    <a:pt x="204" y="28"/>
                    <a:pt x="200" y="30"/>
                    <a:pt x="196" y="31"/>
                  </a:cubicBezTo>
                  <a:cubicBezTo>
                    <a:pt x="194" y="32"/>
                    <a:pt x="193" y="32"/>
                    <a:pt x="191" y="33"/>
                  </a:cubicBezTo>
                  <a:cubicBezTo>
                    <a:pt x="190" y="33"/>
                    <a:pt x="189" y="34"/>
                    <a:pt x="187" y="34"/>
                  </a:cubicBezTo>
                  <a:cubicBezTo>
                    <a:pt x="187" y="34"/>
                    <a:pt x="187" y="34"/>
                    <a:pt x="187" y="34"/>
                  </a:cubicBezTo>
                  <a:cubicBezTo>
                    <a:pt x="182" y="36"/>
                    <a:pt x="177" y="38"/>
                    <a:pt x="172" y="40"/>
                  </a:cubicBezTo>
                  <a:cubicBezTo>
                    <a:pt x="170" y="41"/>
                    <a:pt x="168" y="41"/>
                    <a:pt x="167" y="42"/>
                  </a:cubicBezTo>
                  <a:cubicBezTo>
                    <a:pt x="164" y="43"/>
                    <a:pt x="161" y="45"/>
                    <a:pt x="158" y="46"/>
                  </a:cubicBezTo>
                  <a:cubicBezTo>
                    <a:pt x="158" y="46"/>
                    <a:pt x="158" y="46"/>
                    <a:pt x="158" y="46"/>
                  </a:cubicBezTo>
                  <a:cubicBezTo>
                    <a:pt x="155" y="47"/>
                    <a:pt x="152" y="48"/>
                    <a:pt x="150" y="50"/>
                  </a:cubicBezTo>
                  <a:cubicBezTo>
                    <a:pt x="147" y="50"/>
                    <a:pt x="145" y="51"/>
                    <a:pt x="144" y="52"/>
                  </a:cubicBezTo>
                  <a:cubicBezTo>
                    <a:pt x="140" y="54"/>
                    <a:pt x="136" y="56"/>
                    <a:pt x="133" y="58"/>
                  </a:cubicBezTo>
                  <a:cubicBezTo>
                    <a:pt x="126" y="61"/>
                    <a:pt x="120" y="64"/>
                    <a:pt x="114" y="67"/>
                  </a:cubicBezTo>
                  <a:cubicBezTo>
                    <a:pt x="109" y="70"/>
                    <a:pt x="105" y="72"/>
                    <a:pt x="101" y="75"/>
                  </a:cubicBezTo>
                  <a:cubicBezTo>
                    <a:pt x="99" y="75"/>
                    <a:pt x="98" y="76"/>
                    <a:pt x="96" y="77"/>
                  </a:cubicBezTo>
                  <a:cubicBezTo>
                    <a:pt x="96" y="77"/>
                    <a:pt x="96" y="77"/>
                    <a:pt x="96" y="78"/>
                  </a:cubicBezTo>
                  <a:cubicBezTo>
                    <a:pt x="95" y="78"/>
                    <a:pt x="95" y="78"/>
                    <a:pt x="95" y="78"/>
                  </a:cubicBezTo>
                  <a:cubicBezTo>
                    <a:pt x="95" y="78"/>
                    <a:pt x="95" y="78"/>
                    <a:pt x="95" y="78"/>
                  </a:cubicBezTo>
                  <a:cubicBezTo>
                    <a:pt x="90" y="81"/>
                    <a:pt x="86" y="84"/>
                    <a:pt x="81" y="87"/>
                  </a:cubicBezTo>
                  <a:cubicBezTo>
                    <a:pt x="81" y="87"/>
                    <a:pt x="81" y="87"/>
                    <a:pt x="81" y="87"/>
                  </a:cubicBezTo>
                  <a:cubicBezTo>
                    <a:pt x="77" y="90"/>
                    <a:pt x="72" y="93"/>
                    <a:pt x="68" y="96"/>
                  </a:cubicBezTo>
                  <a:cubicBezTo>
                    <a:pt x="64" y="98"/>
                    <a:pt x="61" y="101"/>
                    <a:pt x="57" y="104"/>
                  </a:cubicBezTo>
                  <a:cubicBezTo>
                    <a:pt x="57" y="104"/>
                    <a:pt x="57" y="104"/>
                    <a:pt x="57" y="104"/>
                  </a:cubicBezTo>
                  <a:cubicBezTo>
                    <a:pt x="57" y="104"/>
                    <a:pt x="57" y="104"/>
                    <a:pt x="56" y="104"/>
                  </a:cubicBezTo>
                  <a:cubicBezTo>
                    <a:pt x="56" y="104"/>
                    <a:pt x="56" y="104"/>
                    <a:pt x="56" y="104"/>
                  </a:cubicBezTo>
                  <a:cubicBezTo>
                    <a:pt x="52" y="108"/>
                    <a:pt x="47" y="112"/>
                    <a:pt x="43" y="115"/>
                  </a:cubicBezTo>
                  <a:cubicBezTo>
                    <a:pt x="38" y="120"/>
                    <a:pt x="34" y="124"/>
                    <a:pt x="30" y="128"/>
                  </a:cubicBezTo>
                  <a:cubicBezTo>
                    <a:pt x="27" y="131"/>
                    <a:pt x="25" y="134"/>
                    <a:pt x="22" y="136"/>
                  </a:cubicBezTo>
                  <a:cubicBezTo>
                    <a:pt x="16" y="144"/>
                    <a:pt x="10" y="152"/>
                    <a:pt x="6" y="159"/>
                  </a:cubicBezTo>
                  <a:cubicBezTo>
                    <a:pt x="6" y="161"/>
                    <a:pt x="5" y="162"/>
                    <a:pt x="4" y="164"/>
                  </a:cubicBezTo>
                  <a:cubicBezTo>
                    <a:pt x="2" y="168"/>
                    <a:pt x="1" y="173"/>
                    <a:pt x="0" y="177"/>
                  </a:cubicBezTo>
                  <a:cubicBezTo>
                    <a:pt x="0" y="181"/>
                    <a:pt x="0" y="185"/>
                    <a:pt x="0" y="189"/>
                  </a:cubicBezTo>
                  <a:cubicBezTo>
                    <a:pt x="0" y="190"/>
                    <a:pt x="1" y="192"/>
                    <a:pt x="1" y="193"/>
                  </a:cubicBezTo>
                  <a:cubicBezTo>
                    <a:pt x="1" y="193"/>
                    <a:pt x="2" y="193"/>
                    <a:pt x="2" y="194"/>
                  </a:cubicBezTo>
                  <a:cubicBezTo>
                    <a:pt x="3" y="197"/>
                    <a:pt x="5" y="200"/>
                    <a:pt x="8" y="203"/>
                  </a:cubicBezTo>
                  <a:cubicBezTo>
                    <a:pt x="9" y="204"/>
                    <a:pt x="10" y="206"/>
                    <a:pt x="11" y="207"/>
                  </a:cubicBezTo>
                  <a:cubicBezTo>
                    <a:pt x="12" y="208"/>
                    <a:pt x="14" y="209"/>
                    <a:pt x="16" y="210"/>
                  </a:cubicBezTo>
                  <a:cubicBezTo>
                    <a:pt x="18" y="212"/>
                    <a:pt x="21" y="214"/>
                    <a:pt x="24" y="215"/>
                  </a:cubicBezTo>
                  <a:cubicBezTo>
                    <a:pt x="27" y="216"/>
                    <a:pt x="29" y="217"/>
                    <a:pt x="31" y="218"/>
                  </a:cubicBezTo>
                  <a:cubicBezTo>
                    <a:pt x="34" y="219"/>
                    <a:pt x="37" y="220"/>
                    <a:pt x="40" y="221"/>
                  </a:cubicBezTo>
                  <a:cubicBezTo>
                    <a:pt x="43" y="222"/>
                    <a:pt x="48" y="223"/>
                    <a:pt x="52" y="224"/>
                  </a:cubicBezTo>
                  <a:cubicBezTo>
                    <a:pt x="52" y="224"/>
                    <a:pt x="52" y="224"/>
                    <a:pt x="52" y="224"/>
                  </a:cubicBezTo>
                  <a:cubicBezTo>
                    <a:pt x="56" y="224"/>
                    <a:pt x="60" y="225"/>
                    <a:pt x="64" y="225"/>
                  </a:cubicBezTo>
                  <a:cubicBezTo>
                    <a:pt x="67" y="226"/>
                    <a:pt x="69" y="226"/>
                    <a:pt x="72" y="226"/>
                  </a:cubicBezTo>
                  <a:cubicBezTo>
                    <a:pt x="74" y="226"/>
                    <a:pt x="77" y="227"/>
                    <a:pt x="80" y="227"/>
                  </a:cubicBezTo>
                  <a:cubicBezTo>
                    <a:pt x="83" y="227"/>
                    <a:pt x="87" y="227"/>
                    <a:pt x="90" y="227"/>
                  </a:cubicBezTo>
                  <a:cubicBezTo>
                    <a:pt x="92" y="227"/>
                    <a:pt x="94" y="227"/>
                    <a:pt x="95" y="227"/>
                  </a:cubicBezTo>
                  <a:cubicBezTo>
                    <a:pt x="96" y="227"/>
                    <a:pt x="96" y="227"/>
                    <a:pt x="96" y="227"/>
                  </a:cubicBezTo>
                  <a:cubicBezTo>
                    <a:pt x="100" y="227"/>
                    <a:pt x="105" y="227"/>
                    <a:pt x="110" y="227"/>
                  </a:cubicBezTo>
                  <a:cubicBezTo>
                    <a:pt x="116" y="227"/>
                    <a:pt x="122" y="226"/>
                    <a:pt x="127" y="226"/>
                  </a:cubicBezTo>
                  <a:cubicBezTo>
                    <a:pt x="132" y="225"/>
                    <a:pt x="137" y="225"/>
                    <a:pt x="142" y="224"/>
                  </a:cubicBezTo>
                  <a:cubicBezTo>
                    <a:pt x="142" y="224"/>
                    <a:pt x="143" y="224"/>
                    <a:pt x="143" y="224"/>
                  </a:cubicBezTo>
                  <a:cubicBezTo>
                    <a:pt x="148" y="223"/>
                    <a:pt x="154" y="222"/>
                    <a:pt x="159" y="221"/>
                  </a:cubicBezTo>
                  <a:cubicBezTo>
                    <a:pt x="159" y="221"/>
                    <a:pt x="160" y="221"/>
                    <a:pt x="160" y="221"/>
                  </a:cubicBezTo>
                  <a:cubicBezTo>
                    <a:pt x="160" y="221"/>
                    <a:pt x="160" y="221"/>
                    <a:pt x="160" y="221"/>
                  </a:cubicBezTo>
                  <a:cubicBezTo>
                    <a:pt x="167" y="220"/>
                    <a:pt x="172" y="219"/>
                    <a:pt x="179" y="218"/>
                  </a:cubicBezTo>
                  <a:cubicBezTo>
                    <a:pt x="184" y="217"/>
                    <a:pt x="189" y="216"/>
                    <a:pt x="194" y="214"/>
                  </a:cubicBezTo>
                  <a:cubicBezTo>
                    <a:pt x="196" y="214"/>
                    <a:pt x="198" y="213"/>
                    <a:pt x="200" y="213"/>
                  </a:cubicBezTo>
                  <a:cubicBezTo>
                    <a:pt x="203" y="212"/>
                    <a:pt x="207" y="211"/>
                    <a:pt x="210" y="210"/>
                  </a:cubicBezTo>
                  <a:cubicBezTo>
                    <a:pt x="212" y="210"/>
                    <a:pt x="214" y="209"/>
                    <a:pt x="216" y="209"/>
                  </a:cubicBezTo>
                  <a:cubicBezTo>
                    <a:pt x="219" y="208"/>
                    <a:pt x="222" y="207"/>
                    <a:pt x="225" y="206"/>
                  </a:cubicBezTo>
                  <a:cubicBezTo>
                    <a:pt x="228" y="205"/>
                    <a:pt x="230" y="205"/>
                    <a:pt x="233" y="204"/>
                  </a:cubicBezTo>
                  <a:cubicBezTo>
                    <a:pt x="237" y="203"/>
                    <a:pt x="240" y="201"/>
                    <a:pt x="244" y="200"/>
                  </a:cubicBezTo>
                  <a:cubicBezTo>
                    <a:pt x="246" y="199"/>
                    <a:pt x="249" y="198"/>
                    <a:pt x="251" y="198"/>
                  </a:cubicBezTo>
                  <a:cubicBezTo>
                    <a:pt x="253" y="197"/>
                    <a:pt x="254" y="197"/>
                    <a:pt x="255" y="196"/>
                  </a:cubicBezTo>
                  <a:cubicBezTo>
                    <a:pt x="256" y="196"/>
                    <a:pt x="258" y="195"/>
                    <a:pt x="259" y="195"/>
                  </a:cubicBezTo>
                  <a:cubicBezTo>
                    <a:pt x="262" y="194"/>
                    <a:pt x="264" y="193"/>
                    <a:pt x="267" y="192"/>
                  </a:cubicBezTo>
                  <a:cubicBezTo>
                    <a:pt x="269" y="191"/>
                    <a:pt x="272" y="190"/>
                    <a:pt x="274" y="189"/>
                  </a:cubicBezTo>
                  <a:cubicBezTo>
                    <a:pt x="277" y="188"/>
                    <a:pt x="279" y="187"/>
                    <a:pt x="282" y="186"/>
                  </a:cubicBezTo>
                  <a:cubicBezTo>
                    <a:pt x="284" y="185"/>
                    <a:pt x="287" y="184"/>
                    <a:pt x="290" y="183"/>
                  </a:cubicBezTo>
                  <a:cubicBezTo>
                    <a:pt x="296" y="180"/>
                    <a:pt x="302" y="178"/>
                    <a:pt x="307" y="175"/>
                  </a:cubicBezTo>
                  <a:cubicBezTo>
                    <a:pt x="307" y="175"/>
                    <a:pt x="307" y="175"/>
                    <a:pt x="307" y="175"/>
                  </a:cubicBezTo>
                  <a:cubicBezTo>
                    <a:pt x="307" y="175"/>
                    <a:pt x="308" y="176"/>
                    <a:pt x="308" y="176"/>
                  </a:cubicBezTo>
                  <a:cubicBezTo>
                    <a:pt x="308" y="175"/>
                    <a:pt x="308" y="175"/>
                    <a:pt x="307" y="175"/>
                  </a:cubicBezTo>
                  <a:cubicBezTo>
                    <a:pt x="312" y="173"/>
                    <a:pt x="317" y="170"/>
                    <a:pt x="322" y="168"/>
                  </a:cubicBezTo>
                  <a:cubicBezTo>
                    <a:pt x="322" y="168"/>
                    <a:pt x="322" y="168"/>
                    <a:pt x="322" y="168"/>
                  </a:cubicBezTo>
                  <a:cubicBezTo>
                    <a:pt x="322" y="168"/>
                    <a:pt x="323" y="167"/>
                    <a:pt x="323" y="167"/>
                  </a:cubicBezTo>
                  <a:cubicBezTo>
                    <a:pt x="328" y="165"/>
                    <a:pt x="332" y="163"/>
                    <a:pt x="336" y="161"/>
                  </a:cubicBezTo>
                  <a:cubicBezTo>
                    <a:pt x="341" y="158"/>
                    <a:pt x="347" y="155"/>
                    <a:pt x="351" y="152"/>
                  </a:cubicBezTo>
                  <a:cubicBezTo>
                    <a:pt x="356" y="149"/>
                    <a:pt x="360" y="147"/>
                    <a:pt x="363" y="145"/>
                  </a:cubicBezTo>
                  <a:cubicBezTo>
                    <a:pt x="365" y="143"/>
                    <a:pt x="367" y="142"/>
                    <a:pt x="369" y="141"/>
                  </a:cubicBezTo>
                  <a:cubicBezTo>
                    <a:pt x="372" y="139"/>
                    <a:pt x="374" y="137"/>
                    <a:pt x="377" y="136"/>
                  </a:cubicBezTo>
                  <a:cubicBezTo>
                    <a:pt x="379" y="134"/>
                    <a:pt x="382" y="132"/>
                    <a:pt x="385" y="130"/>
                  </a:cubicBezTo>
                  <a:cubicBezTo>
                    <a:pt x="386" y="129"/>
                    <a:pt x="388" y="127"/>
                    <a:pt x="390" y="126"/>
                  </a:cubicBezTo>
                  <a:cubicBezTo>
                    <a:pt x="395" y="122"/>
                    <a:pt x="399" y="119"/>
                    <a:pt x="404" y="115"/>
                  </a:cubicBezTo>
                  <a:cubicBezTo>
                    <a:pt x="406" y="113"/>
                    <a:pt x="408" y="111"/>
                    <a:pt x="411" y="109"/>
                  </a:cubicBezTo>
                  <a:cubicBezTo>
                    <a:pt x="414" y="106"/>
                    <a:pt x="417" y="103"/>
                    <a:pt x="420" y="100"/>
                  </a:cubicBezTo>
                  <a:cubicBezTo>
                    <a:pt x="421" y="99"/>
                    <a:pt x="422" y="98"/>
                    <a:pt x="423" y="97"/>
                  </a:cubicBezTo>
                  <a:cubicBezTo>
                    <a:pt x="426" y="93"/>
                    <a:pt x="430" y="89"/>
                    <a:pt x="433" y="85"/>
                  </a:cubicBezTo>
                  <a:cubicBezTo>
                    <a:pt x="433" y="85"/>
                    <a:pt x="438" y="78"/>
                    <a:pt x="440" y="75"/>
                  </a:cubicBezTo>
                  <a:cubicBezTo>
                    <a:pt x="444" y="70"/>
                    <a:pt x="446" y="65"/>
                    <a:pt x="448" y="60"/>
                  </a:cubicBezTo>
                  <a:cubicBezTo>
                    <a:pt x="448" y="59"/>
                    <a:pt x="448" y="59"/>
                    <a:pt x="449" y="58"/>
                  </a:cubicBezTo>
                  <a:cubicBezTo>
                    <a:pt x="450" y="53"/>
                    <a:pt x="451" y="48"/>
                    <a:pt x="451" y="44"/>
                  </a:cubicBezTo>
                  <a:cubicBezTo>
                    <a:pt x="451" y="43"/>
                    <a:pt x="451" y="42"/>
                    <a:pt x="45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Freeform 56">
              <a:extLst>
                <a:ext uri="{FF2B5EF4-FFF2-40B4-BE49-F238E27FC236}">
                  <a16:creationId xmlns:a16="http://schemas.microsoft.com/office/drawing/2014/main" id="{A8572FCD-9E11-F520-C271-4BA9D7051A67}"/>
                </a:ext>
              </a:extLst>
            </p:cNvPr>
            <p:cNvSpPr>
              <a:spLocks/>
            </p:cNvSpPr>
            <p:nvPr/>
          </p:nvSpPr>
          <p:spPr bwMode="auto">
            <a:xfrm>
              <a:off x="5218113" y="4113213"/>
              <a:ext cx="862013" cy="920750"/>
            </a:xfrm>
            <a:custGeom>
              <a:avLst/>
              <a:gdLst>
                <a:gd name="T0" fmla="*/ 54 w 229"/>
                <a:gd name="T1" fmla="*/ 0 h 245"/>
                <a:gd name="T2" fmla="*/ 229 w 229"/>
                <a:gd name="T3" fmla="*/ 245 h 245"/>
                <a:gd name="T4" fmla="*/ 136 w 229"/>
                <a:gd name="T5" fmla="*/ 245 h 245"/>
                <a:gd name="T6" fmla="*/ 68 w 229"/>
                <a:gd name="T7" fmla="*/ 129 h 245"/>
                <a:gd name="T8" fmla="*/ 0 w 229"/>
                <a:gd name="T9" fmla="*/ 7 h 245"/>
                <a:gd name="T10" fmla="*/ 54 w 229"/>
                <a:gd name="T11" fmla="*/ 0 h 245"/>
              </a:gdLst>
              <a:ahLst/>
              <a:cxnLst>
                <a:cxn ang="0">
                  <a:pos x="T0" y="T1"/>
                </a:cxn>
                <a:cxn ang="0">
                  <a:pos x="T2" y="T3"/>
                </a:cxn>
                <a:cxn ang="0">
                  <a:pos x="T4" y="T5"/>
                </a:cxn>
                <a:cxn ang="0">
                  <a:pos x="T6" y="T7"/>
                </a:cxn>
                <a:cxn ang="0">
                  <a:pos x="T8" y="T9"/>
                </a:cxn>
                <a:cxn ang="0">
                  <a:pos x="T10" y="T11"/>
                </a:cxn>
              </a:cxnLst>
              <a:rect l="0" t="0" r="r" b="b"/>
              <a:pathLst>
                <a:path w="229" h="245">
                  <a:moveTo>
                    <a:pt x="54" y="0"/>
                  </a:moveTo>
                  <a:cubicBezTo>
                    <a:pt x="67" y="22"/>
                    <a:pt x="109" y="92"/>
                    <a:pt x="229" y="245"/>
                  </a:cubicBezTo>
                  <a:cubicBezTo>
                    <a:pt x="136" y="245"/>
                    <a:pt x="136" y="245"/>
                    <a:pt x="136" y="245"/>
                  </a:cubicBezTo>
                  <a:cubicBezTo>
                    <a:pt x="136" y="245"/>
                    <a:pt x="116" y="210"/>
                    <a:pt x="68" y="129"/>
                  </a:cubicBezTo>
                  <a:cubicBezTo>
                    <a:pt x="25" y="57"/>
                    <a:pt x="0" y="7"/>
                    <a:pt x="0" y="7"/>
                  </a:cubicBezTo>
                  <a:cubicBezTo>
                    <a:pt x="29" y="25"/>
                    <a:pt x="54" y="0"/>
                    <a:pt x="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4" name="TextBox 103">
            <a:extLst>
              <a:ext uri="{FF2B5EF4-FFF2-40B4-BE49-F238E27FC236}">
                <a16:creationId xmlns:a16="http://schemas.microsoft.com/office/drawing/2014/main" id="{CAFE566F-36C0-895A-D503-A6ACDB80A828}"/>
              </a:ext>
            </a:extLst>
          </p:cNvPr>
          <p:cNvSpPr txBox="1"/>
          <p:nvPr/>
        </p:nvSpPr>
        <p:spPr>
          <a:xfrm>
            <a:off x="6350000" y="5964198"/>
            <a:ext cx="5651500" cy="707886"/>
          </a:xfrm>
          <a:prstGeom prst="rect">
            <a:avLst/>
          </a:prstGeom>
          <a:noFill/>
        </p:spPr>
        <p:txBody>
          <a:bodyPr wrap="square">
            <a:spAutoFit/>
          </a:bodyPr>
          <a:lstStyle/>
          <a:p>
            <a:r>
              <a:rPr lang="fi-FI" sz="2000"/>
              <a:t>Kulutusjakauman lähde: Kestävä vedenkäyttö – vedenkäyttöselvitys, Työtehoseura ja Motiva 2020.</a:t>
            </a:r>
          </a:p>
        </p:txBody>
      </p:sp>
      <p:grpSp>
        <p:nvGrpSpPr>
          <p:cNvPr id="101" name="Group 100" descr="Keskimääräinen vedenkulutus HSY:n alueella 130 litraa vuorokaudessa per asukas.">
            <a:extLst>
              <a:ext uri="{FF2B5EF4-FFF2-40B4-BE49-F238E27FC236}">
                <a16:creationId xmlns:a16="http://schemas.microsoft.com/office/drawing/2014/main" id="{FD20D4F8-AA8C-976A-681C-4A8CF726359B}"/>
              </a:ext>
            </a:extLst>
          </p:cNvPr>
          <p:cNvGrpSpPr/>
          <p:nvPr/>
        </p:nvGrpSpPr>
        <p:grpSpPr>
          <a:xfrm>
            <a:off x="6477065" y="1756057"/>
            <a:ext cx="2668055" cy="1241741"/>
            <a:chOff x="7379624" y="1716612"/>
            <a:chExt cx="2668055" cy="1241741"/>
          </a:xfrm>
        </p:grpSpPr>
        <p:sp>
          <p:nvSpPr>
            <p:cNvPr id="2" name="Suorakulmio 2">
              <a:extLst>
                <a:ext uri="{FF2B5EF4-FFF2-40B4-BE49-F238E27FC236}">
                  <a16:creationId xmlns:a16="http://schemas.microsoft.com/office/drawing/2014/main" id="{DB687BAF-B07A-1089-AAEB-53F720CA9E4F}"/>
                </a:ext>
                <a:ext uri="{C183D7F6-B498-43B3-948B-1728B52AA6E4}">
                  <adec:decorative xmlns:adec="http://schemas.microsoft.com/office/drawing/2017/decorative" val="1"/>
                </a:ext>
              </a:extLst>
            </p:cNvPr>
            <p:cNvSpPr/>
            <p:nvPr/>
          </p:nvSpPr>
          <p:spPr>
            <a:xfrm>
              <a:off x="7379624" y="1716612"/>
              <a:ext cx="2668055" cy="1241741"/>
            </a:xfrm>
            <a:prstGeom prst="rect">
              <a:avLst/>
            </a:prstGeom>
            <a:solidFill>
              <a:schemeClr val="tx1"/>
            </a:solidFill>
          </p:spPr>
          <p:txBody>
            <a:bodyPr wrap="none" lIns="1080000" tIns="180000" rIns="180000" bIns="18000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3200" b="1" dirty="0">
                  <a:solidFill>
                    <a:schemeClr val="bg1"/>
                  </a:solidFill>
                </a:rPr>
                <a:t>130</a:t>
              </a:r>
              <a:r>
                <a:rPr lang="fi-FI" sz="3200" dirty="0">
                  <a:solidFill>
                    <a:schemeClr val="bg1"/>
                  </a:solidFill>
                </a:rPr>
                <a:t> </a:t>
              </a:r>
              <a:br>
                <a:rPr lang="fi-FI" sz="2800" dirty="0">
                  <a:solidFill>
                    <a:schemeClr val="bg1"/>
                  </a:solidFill>
                </a:rPr>
              </a:br>
              <a:r>
                <a:rPr lang="fi-FI" sz="2400" dirty="0">
                  <a:solidFill>
                    <a:schemeClr val="bg1"/>
                  </a:solidFill>
                </a:rPr>
                <a:t>l/hlö/vrk</a:t>
              </a:r>
            </a:p>
          </p:txBody>
        </p:sp>
        <p:sp>
          <p:nvSpPr>
            <p:cNvPr id="100" name="Freeform 101">
              <a:extLst>
                <a:ext uri="{FF2B5EF4-FFF2-40B4-BE49-F238E27FC236}">
                  <a16:creationId xmlns:a16="http://schemas.microsoft.com/office/drawing/2014/main" id="{83EA1B34-6AB3-3D97-38C9-EA33CA9E0832}"/>
                </a:ext>
                <a:ext uri="{C183D7F6-B498-43B3-948B-1728B52AA6E4}">
                  <adec:decorative xmlns:adec="http://schemas.microsoft.com/office/drawing/2017/decorative" val="1"/>
                </a:ext>
              </a:extLst>
            </p:cNvPr>
            <p:cNvSpPr>
              <a:spLocks noEditPoints="1"/>
            </p:cNvSpPr>
            <p:nvPr/>
          </p:nvSpPr>
          <p:spPr bwMode="auto">
            <a:xfrm>
              <a:off x="7712174" y="2034305"/>
              <a:ext cx="473551" cy="628708"/>
            </a:xfrm>
            <a:custGeom>
              <a:avLst/>
              <a:gdLst>
                <a:gd name="T0" fmla="*/ 256 w 272"/>
                <a:gd name="T1" fmla="*/ 161 h 361"/>
                <a:gd name="T2" fmla="*/ 251 w 272"/>
                <a:gd name="T3" fmla="*/ 152 h 361"/>
                <a:gd name="T4" fmla="*/ 245 w 272"/>
                <a:gd name="T5" fmla="*/ 144 h 361"/>
                <a:gd name="T6" fmla="*/ 245 w 272"/>
                <a:gd name="T7" fmla="*/ 143 h 361"/>
                <a:gd name="T8" fmla="*/ 155 w 272"/>
                <a:gd name="T9" fmla="*/ 13 h 361"/>
                <a:gd name="T10" fmla="*/ 149 w 272"/>
                <a:gd name="T11" fmla="*/ 5 h 361"/>
                <a:gd name="T12" fmla="*/ 136 w 272"/>
                <a:gd name="T13" fmla="*/ 0 h 361"/>
                <a:gd name="T14" fmla="*/ 122 w 272"/>
                <a:gd name="T15" fmla="*/ 6 h 361"/>
                <a:gd name="T16" fmla="*/ 122 w 272"/>
                <a:gd name="T17" fmla="*/ 6 h 361"/>
                <a:gd name="T18" fmla="*/ 118 w 272"/>
                <a:gd name="T19" fmla="*/ 12 h 361"/>
                <a:gd name="T20" fmla="*/ 28 w 272"/>
                <a:gd name="T21" fmla="*/ 141 h 361"/>
                <a:gd name="T22" fmla="*/ 19 w 272"/>
                <a:gd name="T23" fmla="*/ 154 h 361"/>
                <a:gd name="T24" fmla="*/ 19 w 272"/>
                <a:gd name="T25" fmla="*/ 154 h 361"/>
                <a:gd name="T26" fmla="*/ 16 w 272"/>
                <a:gd name="T27" fmla="*/ 161 h 361"/>
                <a:gd name="T28" fmla="*/ 0 w 272"/>
                <a:gd name="T29" fmla="*/ 225 h 361"/>
                <a:gd name="T30" fmla="*/ 136 w 272"/>
                <a:gd name="T31" fmla="*/ 361 h 361"/>
                <a:gd name="T32" fmla="*/ 272 w 272"/>
                <a:gd name="T33" fmla="*/ 225 h 361"/>
                <a:gd name="T34" fmla="*/ 256 w 272"/>
                <a:gd name="T35" fmla="*/ 161 h 361"/>
                <a:gd name="T36" fmla="*/ 92 w 272"/>
                <a:gd name="T37" fmla="*/ 276 h 361"/>
                <a:gd name="T38" fmla="*/ 42 w 272"/>
                <a:gd name="T39" fmla="*/ 266 h 361"/>
                <a:gd name="T40" fmla="*/ 36 w 272"/>
                <a:gd name="T41" fmla="*/ 223 h 361"/>
                <a:gd name="T42" fmla="*/ 36 w 272"/>
                <a:gd name="T43" fmla="*/ 222 h 361"/>
                <a:gd name="T44" fmla="*/ 80 w 272"/>
                <a:gd name="T45" fmla="*/ 141 h 361"/>
                <a:gd name="T46" fmla="*/ 88 w 272"/>
                <a:gd name="T47" fmla="*/ 143 h 361"/>
                <a:gd name="T48" fmla="*/ 92 w 272"/>
                <a:gd name="T49" fmla="*/ 27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2" h="361">
                  <a:moveTo>
                    <a:pt x="256" y="161"/>
                  </a:moveTo>
                  <a:cubicBezTo>
                    <a:pt x="254" y="158"/>
                    <a:pt x="252" y="154"/>
                    <a:pt x="251" y="152"/>
                  </a:cubicBezTo>
                  <a:cubicBezTo>
                    <a:pt x="245" y="144"/>
                    <a:pt x="245" y="144"/>
                    <a:pt x="245" y="144"/>
                  </a:cubicBezTo>
                  <a:cubicBezTo>
                    <a:pt x="245" y="143"/>
                    <a:pt x="245" y="143"/>
                    <a:pt x="245" y="143"/>
                  </a:cubicBezTo>
                  <a:cubicBezTo>
                    <a:pt x="155" y="13"/>
                    <a:pt x="155" y="13"/>
                    <a:pt x="155" y="13"/>
                  </a:cubicBezTo>
                  <a:cubicBezTo>
                    <a:pt x="149" y="5"/>
                    <a:pt x="149" y="5"/>
                    <a:pt x="149" y="5"/>
                  </a:cubicBezTo>
                  <a:cubicBezTo>
                    <a:pt x="145" y="2"/>
                    <a:pt x="141" y="0"/>
                    <a:pt x="136" y="0"/>
                  </a:cubicBezTo>
                  <a:cubicBezTo>
                    <a:pt x="130" y="0"/>
                    <a:pt x="125" y="2"/>
                    <a:pt x="122" y="6"/>
                  </a:cubicBezTo>
                  <a:cubicBezTo>
                    <a:pt x="122" y="6"/>
                    <a:pt x="122" y="6"/>
                    <a:pt x="122" y="6"/>
                  </a:cubicBezTo>
                  <a:cubicBezTo>
                    <a:pt x="118" y="12"/>
                    <a:pt x="118" y="12"/>
                    <a:pt x="118" y="12"/>
                  </a:cubicBezTo>
                  <a:cubicBezTo>
                    <a:pt x="28" y="141"/>
                    <a:pt x="28" y="141"/>
                    <a:pt x="28" y="141"/>
                  </a:cubicBezTo>
                  <a:cubicBezTo>
                    <a:pt x="19" y="154"/>
                    <a:pt x="19" y="154"/>
                    <a:pt x="19" y="154"/>
                  </a:cubicBezTo>
                  <a:cubicBezTo>
                    <a:pt x="19" y="154"/>
                    <a:pt x="19" y="154"/>
                    <a:pt x="19" y="154"/>
                  </a:cubicBezTo>
                  <a:cubicBezTo>
                    <a:pt x="18" y="157"/>
                    <a:pt x="17" y="159"/>
                    <a:pt x="16" y="161"/>
                  </a:cubicBezTo>
                  <a:cubicBezTo>
                    <a:pt x="5" y="180"/>
                    <a:pt x="0" y="202"/>
                    <a:pt x="0" y="225"/>
                  </a:cubicBezTo>
                  <a:cubicBezTo>
                    <a:pt x="0" y="300"/>
                    <a:pt x="61" y="361"/>
                    <a:pt x="136" y="361"/>
                  </a:cubicBezTo>
                  <a:cubicBezTo>
                    <a:pt x="211" y="361"/>
                    <a:pt x="272" y="300"/>
                    <a:pt x="272" y="225"/>
                  </a:cubicBezTo>
                  <a:cubicBezTo>
                    <a:pt x="272" y="202"/>
                    <a:pt x="266" y="180"/>
                    <a:pt x="256" y="161"/>
                  </a:cubicBezTo>
                  <a:close/>
                  <a:moveTo>
                    <a:pt x="92" y="276"/>
                  </a:moveTo>
                  <a:cubicBezTo>
                    <a:pt x="78" y="303"/>
                    <a:pt x="52" y="289"/>
                    <a:pt x="42" y="266"/>
                  </a:cubicBezTo>
                  <a:cubicBezTo>
                    <a:pt x="37" y="254"/>
                    <a:pt x="35" y="238"/>
                    <a:pt x="36" y="223"/>
                  </a:cubicBezTo>
                  <a:cubicBezTo>
                    <a:pt x="36" y="222"/>
                    <a:pt x="36" y="222"/>
                    <a:pt x="36" y="222"/>
                  </a:cubicBezTo>
                  <a:cubicBezTo>
                    <a:pt x="42" y="187"/>
                    <a:pt x="63" y="167"/>
                    <a:pt x="80" y="141"/>
                  </a:cubicBezTo>
                  <a:cubicBezTo>
                    <a:pt x="83" y="137"/>
                    <a:pt x="89" y="139"/>
                    <a:pt x="88" y="143"/>
                  </a:cubicBezTo>
                  <a:cubicBezTo>
                    <a:pt x="71" y="216"/>
                    <a:pt x="115" y="231"/>
                    <a:pt x="92" y="2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solidFill>
                  <a:schemeClr val="accent6"/>
                </a:solidFill>
              </a:endParaRPr>
            </a:p>
          </p:txBody>
        </p:sp>
      </p:grpSp>
      <p:sp>
        <p:nvSpPr>
          <p:cNvPr id="4" name="Ellipsi 3">
            <a:extLst>
              <a:ext uri="{FF2B5EF4-FFF2-40B4-BE49-F238E27FC236}">
                <a16:creationId xmlns:a16="http://schemas.microsoft.com/office/drawing/2014/main" id="{A0A04981-18FD-4E77-9416-C20D2594400B}"/>
              </a:ext>
              <a:ext uri="{C183D7F6-B498-43B3-948B-1728B52AA6E4}">
                <adec:decorative xmlns:adec="http://schemas.microsoft.com/office/drawing/2017/decorative" val="1"/>
              </a:ext>
            </a:extLst>
          </p:cNvPr>
          <p:cNvSpPr/>
          <p:nvPr/>
        </p:nvSpPr>
        <p:spPr>
          <a:xfrm>
            <a:off x="3134497" y="2961222"/>
            <a:ext cx="1723443" cy="1695608"/>
          </a:xfrm>
          <a:prstGeom prst="ellipse">
            <a:avLst/>
          </a:pr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FI"/>
            </a:defPPr>
            <a:lvl1pPr marL="0" algn="l" defTabSz="913668" rtl="0" eaLnBrk="1" latinLnBrk="0" hangingPunct="1">
              <a:defRPr sz="1798" kern="1200">
                <a:solidFill>
                  <a:schemeClr val="lt1"/>
                </a:solidFill>
                <a:latin typeface="+mn-lt"/>
                <a:ea typeface="+mn-ea"/>
                <a:cs typeface="+mn-cs"/>
              </a:defRPr>
            </a:lvl1pPr>
            <a:lvl2pPr marL="456834" algn="l" defTabSz="913668" rtl="0" eaLnBrk="1" latinLnBrk="0" hangingPunct="1">
              <a:defRPr sz="1798" kern="1200">
                <a:solidFill>
                  <a:schemeClr val="lt1"/>
                </a:solidFill>
                <a:latin typeface="+mn-lt"/>
                <a:ea typeface="+mn-ea"/>
                <a:cs typeface="+mn-cs"/>
              </a:defRPr>
            </a:lvl2pPr>
            <a:lvl3pPr marL="913668" algn="l" defTabSz="913668" rtl="0" eaLnBrk="1" latinLnBrk="0" hangingPunct="1">
              <a:defRPr sz="1798" kern="1200">
                <a:solidFill>
                  <a:schemeClr val="lt1"/>
                </a:solidFill>
                <a:latin typeface="+mn-lt"/>
                <a:ea typeface="+mn-ea"/>
                <a:cs typeface="+mn-cs"/>
              </a:defRPr>
            </a:lvl3pPr>
            <a:lvl4pPr marL="1370503" algn="l" defTabSz="913668" rtl="0" eaLnBrk="1" latinLnBrk="0" hangingPunct="1">
              <a:defRPr sz="1798" kern="1200">
                <a:solidFill>
                  <a:schemeClr val="lt1"/>
                </a:solidFill>
                <a:latin typeface="+mn-lt"/>
                <a:ea typeface="+mn-ea"/>
                <a:cs typeface="+mn-cs"/>
              </a:defRPr>
            </a:lvl4pPr>
            <a:lvl5pPr marL="1827337" algn="l" defTabSz="913668" rtl="0" eaLnBrk="1" latinLnBrk="0" hangingPunct="1">
              <a:defRPr sz="1798" kern="1200">
                <a:solidFill>
                  <a:schemeClr val="lt1"/>
                </a:solidFill>
                <a:latin typeface="+mn-lt"/>
                <a:ea typeface="+mn-ea"/>
                <a:cs typeface="+mn-cs"/>
              </a:defRPr>
            </a:lvl5pPr>
            <a:lvl6pPr marL="2284172" algn="l" defTabSz="913668" rtl="0" eaLnBrk="1" latinLnBrk="0" hangingPunct="1">
              <a:defRPr sz="1798" kern="1200">
                <a:solidFill>
                  <a:schemeClr val="lt1"/>
                </a:solidFill>
                <a:latin typeface="+mn-lt"/>
                <a:ea typeface="+mn-ea"/>
                <a:cs typeface="+mn-cs"/>
              </a:defRPr>
            </a:lvl6pPr>
            <a:lvl7pPr marL="2741006" algn="l" defTabSz="913668" rtl="0" eaLnBrk="1" latinLnBrk="0" hangingPunct="1">
              <a:defRPr sz="1798" kern="1200">
                <a:solidFill>
                  <a:schemeClr val="lt1"/>
                </a:solidFill>
                <a:latin typeface="+mn-lt"/>
                <a:ea typeface="+mn-ea"/>
                <a:cs typeface="+mn-cs"/>
              </a:defRPr>
            </a:lvl7pPr>
            <a:lvl8pPr marL="3197840" algn="l" defTabSz="913668" rtl="0" eaLnBrk="1" latinLnBrk="0" hangingPunct="1">
              <a:defRPr sz="1798" kern="1200">
                <a:solidFill>
                  <a:schemeClr val="lt1"/>
                </a:solidFill>
                <a:latin typeface="+mn-lt"/>
                <a:ea typeface="+mn-ea"/>
                <a:cs typeface="+mn-cs"/>
              </a:defRPr>
            </a:lvl8pPr>
            <a:lvl9pPr marL="3654675" algn="l" defTabSz="913668" rtl="0" eaLnBrk="1" latinLnBrk="0" hangingPunct="1">
              <a:defRPr sz="1798" kern="1200">
                <a:solidFill>
                  <a:schemeClr val="lt1"/>
                </a:solidFill>
                <a:latin typeface="+mn-lt"/>
                <a:ea typeface="+mn-ea"/>
                <a:cs typeface="+mn-cs"/>
              </a:defRPr>
            </a:lvl9pPr>
          </a:lstStyle>
          <a:p>
            <a:pPr algn="ctr"/>
            <a:endParaRPr lang="fi-FI"/>
          </a:p>
        </p:txBody>
      </p:sp>
      <p:grpSp>
        <p:nvGrpSpPr>
          <p:cNvPr id="113" name="Ryhmä 112">
            <a:extLst>
              <a:ext uri="{FF2B5EF4-FFF2-40B4-BE49-F238E27FC236}">
                <a16:creationId xmlns:a16="http://schemas.microsoft.com/office/drawing/2014/main" id="{09588B56-03E5-7B3B-0E0F-A1E2BBE133CB}"/>
              </a:ext>
              <a:ext uri="{C183D7F6-B498-43B3-948B-1728B52AA6E4}">
                <adec:decorative xmlns:adec="http://schemas.microsoft.com/office/drawing/2017/decorative" val="1"/>
              </a:ext>
            </a:extLst>
          </p:cNvPr>
          <p:cNvGrpSpPr>
            <a:grpSpLocks noChangeAspect="1"/>
          </p:cNvGrpSpPr>
          <p:nvPr/>
        </p:nvGrpSpPr>
        <p:grpSpPr>
          <a:xfrm>
            <a:off x="3616178" y="3359213"/>
            <a:ext cx="723516" cy="1270185"/>
            <a:chOff x="10430278" y="2328248"/>
            <a:chExt cx="1793061" cy="3147855"/>
          </a:xfrm>
          <a:solidFill>
            <a:schemeClr val="bg1"/>
          </a:solidFill>
        </p:grpSpPr>
        <p:sp>
          <p:nvSpPr>
            <p:cNvPr id="106" name="Vapaamuotoinen: Muoto 105">
              <a:extLst>
                <a:ext uri="{FF2B5EF4-FFF2-40B4-BE49-F238E27FC236}">
                  <a16:creationId xmlns:a16="http://schemas.microsoft.com/office/drawing/2014/main" id="{CB67D370-B31A-18B8-35C1-D335819FD3B4}"/>
                </a:ext>
              </a:extLst>
            </p:cNvPr>
            <p:cNvSpPr/>
            <p:nvPr/>
          </p:nvSpPr>
          <p:spPr>
            <a:xfrm>
              <a:off x="10430278" y="2328248"/>
              <a:ext cx="1517401" cy="3147855"/>
            </a:xfrm>
            <a:custGeom>
              <a:avLst/>
              <a:gdLst>
                <a:gd name="csX0" fmla="*/ 996426 w 1517400"/>
                <a:gd name="csY0" fmla="*/ 498155 h 2023142"/>
                <a:gd name="csX1" fmla="*/ 708120 w 1517400"/>
                <a:gd name="csY1" fmla="*/ 885092 h 2023142"/>
                <a:gd name="csX2" fmla="*/ 1517401 w 1517400"/>
                <a:gd name="csY2" fmla="*/ 885092 h 2023142"/>
                <a:gd name="csX3" fmla="*/ 1203805 w 1517400"/>
                <a:gd name="csY3" fmla="*/ 490568 h 2023142"/>
                <a:gd name="csX4" fmla="*/ 548793 w 1517400"/>
                <a:gd name="csY4" fmla="*/ 2471 h 2023142"/>
                <a:gd name="csX5" fmla="*/ 0 w 1517400"/>
                <a:gd name="csY5" fmla="*/ 606902 h 2023142"/>
                <a:gd name="csX6" fmla="*/ 0 w 1517400"/>
                <a:gd name="csY6" fmla="*/ 2023143 h 2023142"/>
                <a:gd name="csX7" fmla="*/ 202320 w 1517400"/>
                <a:gd name="csY7" fmla="*/ 2023143 h 2023142"/>
                <a:gd name="csX8" fmla="*/ 202320 w 1517400"/>
                <a:gd name="csY8" fmla="*/ 606902 h 2023142"/>
                <a:gd name="csX9" fmla="*/ 551322 w 1517400"/>
                <a:gd name="csY9" fmla="*/ 209849 h 2023142"/>
                <a:gd name="csX10" fmla="*/ 996426 w 1517400"/>
                <a:gd name="csY10" fmla="*/ 498155 h 2023142"/>
                <a:gd name="csX0" fmla="*/ 996426 w 1517401"/>
                <a:gd name="csY0" fmla="*/ 498155 h 3147855"/>
                <a:gd name="csX1" fmla="*/ 708120 w 1517401"/>
                <a:gd name="csY1" fmla="*/ 885092 h 3147855"/>
                <a:gd name="csX2" fmla="*/ 1517401 w 1517401"/>
                <a:gd name="csY2" fmla="*/ 885092 h 3147855"/>
                <a:gd name="csX3" fmla="*/ 1203805 w 1517401"/>
                <a:gd name="csY3" fmla="*/ 490568 h 3147855"/>
                <a:gd name="csX4" fmla="*/ 548793 w 1517401"/>
                <a:gd name="csY4" fmla="*/ 2471 h 3147855"/>
                <a:gd name="csX5" fmla="*/ 0 w 1517401"/>
                <a:gd name="csY5" fmla="*/ 606902 h 3147855"/>
                <a:gd name="csX6" fmla="*/ 0 w 1517401"/>
                <a:gd name="csY6" fmla="*/ 2023143 h 3147855"/>
                <a:gd name="csX7" fmla="*/ 193176 w 1517401"/>
                <a:gd name="csY7" fmla="*/ 3147855 h 3147855"/>
                <a:gd name="csX8" fmla="*/ 202320 w 1517401"/>
                <a:gd name="csY8" fmla="*/ 606902 h 3147855"/>
                <a:gd name="csX9" fmla="*/ 551322 w 1517401"/>
                <a:gd name="csY9" fmla="*/ 209849 h 3147855"/>
                <a:gd name="csX10" fmla="*/ 996426 w 1517401"/>
                <a:gd name="csY10" fmla="*/ 498155 h 3147855"/>
                <a:gd name="csX0" fmla="*/ 996426 w 1517401"/>
                <a:gd name="csY0" fmla="*/ 498155 h 3147855"/>
                <a:gd name="csX1" fmla="*/ 708120 w 1517401"/>
                <a:gd name="csY1" fmla="*/ 885092 h 3147855"/>
                <a:gd name="csX2" fmla="*/ 1517401 w 1517401"/>
                <a:gd name="csY2" fmla="*/ 885092 h 3147855"/>
                <a:gd name="csX3" fmla="*/ 1203805 w 1517401"/>
                <a:gd name="csY3" fmla="*/ 490568 h 3147855"/>
                <a:gd name="csX4" fmla="*/ 548793 w 1517401"/>
                <a:gd name="csY4" fmla="*/ 2471 h 3147855"/>
                <a:gd name="csX5" fmla="*/ 0 w 1517401"/>
                <a:gd name="csY5" fmla="*/ 606902 h 3147855"/>
                <a:gd name="csX6" fmla="*/ 9144 w 1517401"/>
                <a:gd name="csY6" fmla="*/ 2937543 h 3147855"/>
                <a:gd name="csX7" fmla="*/ 193176 w 1517401"/>
                <a:gd name="csY7" fmla="*/ 3147855 h 3147855"/>
                <a:gd name="csX8" fmla="*/ 202320 w 1517401"/>
                <a:gd name="csY8" fmla="*/ 606902 h 3147855"/>
                <a:gd name="csX9" fmla="*/ 551322 w 1517401"/>
                <a:gd name="csY9" fmla="*/ 209849 h 3147855"/>
                <a:gd name="csX10" fmla="*/ 996426 w 1517401"/>
                <a:gd name="csY10" fmla="*/ 498155 h 3147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17401" h="3147855">
                  <a:moveTo>
                    <a:pt x="996426" y="498155"/>
                  </a:moveTo>
                  <a:cubicBezTo>
                    <a:pt x="824454" y="548735"/>
                    <a:pt x="708120" y="708062"/>
                    <a:pt x="708120" y="885092"/>
                  </a:cubicBezTo>
                  <a:lnTo>
                    <a:pt x="1517401" y="885092"/>
                  </a:lnTo>
                  <a:cubicBezTo>
                    <a:pt x="1517401" y="695417"/>
                    <a:pt x="1385893" y="533561"/>
                    <a:pt x="1203805" y="490568"/>
                  </a:cubicBezTo>
                  <a:cubicBezTo>
                    <a:pt x="1143109" y="184559"/>
                    <a:pt x="859860" y="-25348"/>
                    <a:pt x="548793" y="2471"/>
                  </a:cubicBezTo>
                  <a:cubicBezTo>
                    <a:pt x="237726" y="32819"/>
                    <a:pt x="0" y="295835"/>
                    <a:pt x="0" y="606902"/>
                  </a:cubicBezTo>
                  <a:lnTo>
                    <a:pt x="9144" y="2937543"/>
                  </a:lnTo>
                  <a:lnTo>
                    <a:pt x="193176" y="3147855"/>
                  </a:lnTo>
                  <a:cubicBezTo>
                    <a:pt x="193176" y="2675775"/>
                    <a:pt x="202320" y="1078982"/>
                    <a:pt x="202320" y="606902"/>
                  </a:cubicBezTo>
                  <a:cubicBezTo>
                    <a:pt x="204849" y="407111"/>
                    <a:pt x="351531" y="237668"/>
                    <a:pt x="551322" y="209849"/>
                  </a:cubicBezTo>
                  <a:cubicBezTo>
                    <a:pt x="751113" y="182030"/>
                    <a:pt x="940788" y="303422"/>
                    <a:pt x="996426" y="498155"/>
                  </a:cubicBezTo>
                  <a:close/>
                </a:path>
              </a:pathLst>
            </a:custGeom>
            <a:grpFill/>
            <a:ln w="25202" cap="flat">
              <a:noFill/>
              <a:prstDash val="solid"/>
              <a:miter/>
            </a:ln>
          </p:spPr>
          <p:txBody>
            <a:bodyPr/>
            <a:lstStyle/>
            <a:p>
              <a:endParaRPr lang="fi-FI"/>
            </a:p>
          </p:txBody>
        </p:sp>
        <p:sp>
          <p:nvSpPr>
            <p:cNvPr id="107" name="Vapaamuotoinen: Muoto 106">
              <a:extLst>
                <a:ext uri="{FF2B5EF4-FFF2-40B4-BE49-F238E27FC236}">
                  <a16:creationId xmlns:a16="http://schemas.microsoft.com/office/drawing/2014/main" id="{F26E6FC2-BAB1-852E-91D5-4C7738BAC111}"/>
                </a:ext>
              </a:extLst>
            </p:cNvPr>
            <p:cNvSpPr/>
            <p:nvPr/>
          </p:nvSpPr>
          <p:spPr>
            <a:xfrm>
              <a:off x="11037238" y="3314500"/>
              <a:ext cx="1011600" cy="151740"/>
            </a:xfrm>
            <a:custGeom>
              <a:avLst/>
              <a:gdLst>
                <a:gd name="csX0" fmla="*/ 935730 w 1011600"/>
                <a:gd name="csY0" fmla="*/ 0 h 151740"/>
                <a:gd name="csX1" fmla="*/ 75870 w 1011600"/>
                <a:gd name="csY1" fmla="*/ 0 h 151740"/>
                <a:gd name="csX2" fmla="*/ 0 w 1011600"/>
                <a:gd name="csY2" fmla="*/ 75870 h 151740"/>
                <a:gd name="csX3" fmla="*/ 75870 w 1011600"/>
                <a:gd name="csY3" fmla="*/ 151740 h 151740"/>
                <a:gd name="csX4" fmla="*/ 935730 w 1011600"/>
                <a:gd name="csY4" fmla="*/ 151740 h 151740"/>
                <a:gd name="csX5" fmla="*/ 1011600 w 1011600"/>
                <a:gd name="csY5" fmla="*/ 75870 h 151740"/>
                <a:gd name="csX6" fmla="*/ 935730 w 1011600"/>
                <a:gd name="csY6" fmla="*/ 0 h 1517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11600" h="151740">
                  <a:moveTo>
                    <a:pt x="935730" y="0"/>
                  </a:moveTo>
                  <a:lnTo>
                    <a:pt x="75870" y="0"/>
                  </a:lnTo>
                  <a:cubicBezTo>
                    <a:pt x="32877" y="0"/>
                    <a:pt x="0" y="32877"/>
                    <a:pt x="0" y="75870"/>
                  </a:cubicBezTo>
                  <a:cubicBezTo>
                    <a:pt x="0" y="118863"/>
                    <a:pt x="32877" y="151740"/>
                    <a:pt x="75870" y="151740"/>
                  </a:cubicBezTo>
                  <a:lnTo>
                    <a:pt x="935730" y="151740"/>
                  </a:lnTo>
                  <a:cubicBezTo>
                    <a:pt x="978724" y="151740"/>
                    <a:pt x="1011600" y="118863"/>
                    <a:pt x="1011600" y="75870"/>
                  </a:cubicBezTo>
                  <a:cubicBezTo>
                    <a:pt x="1011600" y="32877"/>
                    <a:pt x="978724" y="0"/>
                    <a:pt x="935730" y="0"/>
                  </a:cubicBezTo>
                  <a:close/>
                </a:path>
              </a:pathLst>
            </a:custGeom>
            <a:grpFill/>
            <a:ln w="25202" cap="flat">
              <a:noFill/>
              <a:prstDash val="solid"/>
              <a:miter/>
            </a:ln>
          </p:spPr>
          <p:txBody>
            <a:bodyPr/>
            <a:lstStyle/>
            <a:p>
              <a:endParaRPr lang="fi-FI"/>
            </a:p>
          </p:txBody>
        </p:sp>
        <p:sp>
          <p:nvSpPr>
            <p:cNvPr id="108" name="Vapaamuotoinen: Muoto 107">
              <a:extLst>
                <a:ext uri="{FF2B5EF4-FFF2-40B4-BE49-F238E27FC236}">
                  <a16:creationId xmlns:a16="http://schemas.microsoft.com/office/drawing/2014/main" id="{868A6893-7BB1-B4B4-1641-C142981F0165}"/>
                </a:ext>
              </a:extLst>
            </p:cNvPr>
            <p:cNvSpPr/>
            <p:nvPr/>
          </p:nvSpPr>
          <p:spPr>
            <a:xfrm>
              <a:off x="11515219" y="3572458"/>
              <a:ext cx="101160" cy="783990"/>
            </a:xfrm>
            <a:custGeom>
              <a:avLst/>
              <a:gdLst>
                <a:gd name="csX0" fmla="*/ 50580 w 101160"/>
                <a:gd name="csY0" fmla="*/ 783990 h 783990"/>
                <a:gd name="csX1" fmla="*/ 0 w 101160"/>
                <a:gd name="csY1" fmla="*/ 733410 h 783990"/>
                <a:gd name="csX2" fmla="*/ 0 w 101160"/>
                <a:gd name="csY2" fmla="*/ 50580 h 783990"/>
                <a:gd name="csX3" fmla="*/ 50580 w 101160"/>
                <a:gd name="csY3" fmla="*/ 0 h 783990"/>
                <a:gd name="csX4" fmla="*/ 101160 w 101160"/>
                <a:gd name="csY4" fmla="*/ 50580 h 783990"/>
                <a:gd name="csX5" fmla="*/ 101160 w 101160"/>
                <a:gd name="csY5" fmla="*/ 733410 h 783990"/>
                <a:gd name="csX6" fmla="*/ 50580 w 101160"/>
                <a:gd name="csY6" fmla="*/ 783990 h 7839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1160" h="783990">
                  <a:moveTo>
                    <a:pt x="50580" y="783990"/>
                  </a:moveTo>
                  <a:cubicBezTo>
                    <a:pt x="22761" y="783990"/>
                    <a:pt x="0" y="761229"/>
                    <a:pt x="0" y="733410"/>
                  </a:cubicBezTo>
                  <a:lnTo>
                    <a:pt x="0" y="50580"/>
                  </a:lnTo>
                  <a:cubicBezTo>
                    <a:pt x="0" y="22761"/>
                    <a:pt x="22761" y="0"/>
                    <a:pt x="50580" y="0"/>
                  </a:cubicBezTo>
                  <a:cubicBezTo>
                    <a:pt x="78399" y="0"/>
                    <a:pt x="101160" y="22761"/>
                    <a:pt x="101160" y="50580"/>
                  </a:cubicBezTo>
                  <a:lnTo>
                    <a:pt x="101160" y="733410"/>
                  </a:lnTo>
                  <a:cubicBezTo>
                    <a:pt x="101160" y="761229"/>
                    <a:pt x="78399" y="783990"/>
                    <a:pt x="50580" y="783990"/>
                  </a:cubicBezTo>
                  <a:close/>
                </a:path>
              </a:pathLst>
            </a:custGeom>
            <a:grpFill/>
            <a:ln w="25202" cap="flat">
              <a:noFill/>
              <a:prstDash val="solid"/>
              <a:miter/>
            </a:ln>
          </p:spPr>
          <p:txBody>
            <a:bodyPr/>
            <a:lstStyle/>
            <a:p>
              <a:endParaRPr lang="fi-FI"/>
            </a:p>
          </p:txBody>
        </p:sp>
        <p:sp>
          <p:nvSpPr>
            <p:cNvPr id="109" name="Vapaamuotoinen: Muoto 108">
              <a:extLst>
                <a:ext uri="{FF2B5EF4-FFF2-40B4-BE49-F238E27FC236}">
                  <a16:creationId xmlns:a16="http://schemas.microsoft.com/office/drawing/2014/main" id="{204BFA46-C63A-5EA8-5178-931BC0A19FF9}"/>
                </a:ext>
              </a:extLst>
            </p:cNvPr>
            <p:cNvSpPr/>
            <p:nvPr/>
          </p:nvSpPr>
          <p:spPr>
            <a:xfrm>
              <a:off x="11716762" y="3574210"/>
              <a:ext cx="203755" cy="777180"/>
            </a:xfrm>
            <a:custGeom>
              <a:avLst/>
              <a:gdLst>
                <a:gd name="csX0" fmla="*/ 152517 w 203755"/>
                <a:gd name="csY0" fmla="*/ 777181 h 777180"/>
                <a:gd name="csX1" fmla="*/ 101937 w 203755"/>
                <a:gd name="csY1" fmla="*/ 734188 h 777180"/>
                <a:gd name="csX2" fmla="*/ 777 w 203755"/>
                <a:gd name="csY2" fmla="*/ 58944 h 777180"/>
                <a:gd name="csX3" fmla="*/ 43770 w 203755"/>
                <a:gd name="csY3" fmla="*/ 777 h 777180"/>
                <a:gd name="csX4" fmla="*/ 101937 w 203755"/>
                <a:gd name="csY4" fmla="*/ 43770 h 777180"/>
                <a:gd name="csX5" fmla="*/ 203097 w 203755"/>
                <a:gd name="csY5" fmla="*/ 719014 h 777180"/>
                <a:gd name="csX6" fmla="*/ 192981 w 203755"/>
                <a:gd name="csY6" fmla="*/ 756949 h 777180"/>
                <a:gd name="csX7" fmla="*/ 160105 w 203755"/>
                <a:gd name="csY7" fmla="*/ 777181 h 777180"/>
                <a:gd name="csX8" fmla="*/ 152517 w 203755"/>
                <a:gd name="csY8" fmla="*/ 777181 h 77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3755" h="777180">
                  <a:moveTo>
                    <a:pt x="152517" y="777181"/>
                  </a:moveTo>
                  <a:cubicBezTo>
                    <a:pt x="127227" y="777181"/>
                    <a:pt x="104466" y="759478"/>
                    <a:pt x="101937" y="734188"/>
                  </a:cubicBezTo>
                  <a:lnTo>
                    <a:pt x="777" y="58944"/>
                  </a:lnTo>
                  <a:cubicBezTo>
                    <a:pt x="-4281" y="31125"/>
                    <a:pt x="15951" y="5835"/>
                    <a:pt x="43770" y="777"/>
                  </a:cubicBezTo>
                  <a:cubicBezTo>
                    <a:pt x="71589" y="-4281"/>
                    <a:pt x="96880" y="15951"/>
                    <a:pt x="101937" y="43770"/>
                  </a:cubicBezTo>
                  <a:lnTo>
                    <a:pt x="203097" y="719014"/>
                  </a:lnTo>
                  <a:cubicBezTo>
                    <a:pt x="205626" y="731659"/>
                    <a:pt x="200569" y="746833"/>
                    <a:pt x="192981" y="756949"/>
                  </a:cubicBezTo>
                  <a:cubicBezTo>
                    <a:pt x="185395" y="767065"/>
                    <a:pt x="172750" y="774652"/>
                    <a:pt x="160105" y="777181"/>
                  </a:cubicBezTo>
                  <a:lnTo>
                    <a:pt x="152517" y="777181"/>
                  </a:lnTo>
                  <a:close/>
                </a:path>
              </a:pathLst>
            </a:custGeom>
            <a:grpFill/>
            <a:ln w="25202" cap="flat">
              <a:noFill/>
              <a:prstDash val="solid"/>
              <a:miter/>
            </a:ln>
          </p:spPr>
          <p:txBody>
            <a:bodyPr/>
            <a:lstStyle/>
            <a:p>
              <a:endParaRPr lang="fi-FI"/>
            </a:p>
          </p:txBody>
        </p:sp>
        <p:sp>
          <p:nvSpPr>
            <p:cNvPr id="110" name="Vapaamuotoinen: Muoto 109">
              <a:extLst>
                <a:ext uri="{FF2B5EF4-FFF2-40B4-BE49-F238E27FC236}">
                  <a16:creationId xmlns:a16="http://schemas.microsoft.com/office/drawing/2014/main" id="{D1E020BE-F814-C784-C52B-3A03A1979B1C}"/>
                </a:ext>
              </a:extLst>
            </p:cNvPr>
            <p:cNvSpPr/>
            <p:nvPr/>
          </p:nvSpPr>
          <p:spPr>
            <a:xfrm>
              <a:off x="11920442" y="3575329"/>
              <a:ext cx="302897" cy="750771"/>
            </a:xfrm>
            <a:custGeom>
              <a:avLst/>
              <a:gdLst>
                <a:gd name="csX0" fmla="*/ 249789 w 302897"/>
                <a:gd name="csY0" fmla="*/ 750771 h 750771"/>
                <a:gd name="csX1" fmla="*/ 201737 w 302897"/>
                <a:gd name="csY1" fmla="*/ 715365 h 750771"/>
                <a:gd name="csX2" fmla="*/ 1946 w 302897"/>
                <a:gd name="csY2" fmla="*/ 62883 h 750771"/>
                <a:gd name="csX3" fmla="*/ 37352 w 302897"/>
                <a:gd name="csY3" fmla="*/ 2187 h 750771"/>
                <a:gd name="csX4" fmla="*/ 100577 w 302897"/>
                <a:gd name="csY4" fmla="*/ 32535 h 750771"/>
                <a:gd name="csX5" fmla="*/ 300369 w 302897"/>
                <a:gd name="csY5" fmla="*/ 685017 h 750771"/>
                <a:gd name="csX6" fmla="*/ 292781 w 302897"/>
                <a:gd name="csY6" fmla="*/ 730539 h 750771"/>
                <a:gd name="csX7" fmla="*/ 249789 w 302897"/>
                <a:gd name="csY7" fmla="*/ 750771 h 750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2897" h="750771">
                  <a:moveTo>
                    <a:pt x="249789" y="750771"/>
                  </a:moveTo>
                  <a:cubicBezTo>
                    <a:pt x="227027" y="750771"/>
                    <a:pt x="206795" y="735597"/>
                    <a:pt x="201737" y="715365"/>
                  </a:cubicBezTo>
                  <a:lnTo>
                    <a:pt x="1946" y="62883"/>
                  </a:lnTo>
                  <a:cubicBezTo>
                    <a:pt x="-5641" y="37593"/>
                    <a:pt x="9533" y="9774"/>
                    <a:pt x="37352" y="2187"/>
                  </a:cubicBezTo>
                  <a:cubicBezTo>
                    <a:pt x="62642" y="-5400"/>
                    <a:pt x="90461" y="7245"/>
                    <a:pt x="100577" y="32535"/>
                  </a:cubicBezTo>
                  <a:lnTo>
                    <a:pt x="300369" y="685017"/>
                  </a:lnTo>
                  <a:cubicBezTo>
                    <a:pt x="305426" y="700191"/>
                    <a:pt x="302898" y="717894"/>
                    <a:pt x="292781" y="730539"/>
                  </a:cubicBezTo>
                  <a:cubicBezTo>
                    <a:pt x="280136" y="743184"/>
                    <a:pt x="264963" y="750771"/>
                    <a:pt x="249789" y="750771"/>
                  </a:cubicBezTo>
                  <a:close/>
                </a:path>
              </a:pathLst>
            </a:custGeom>
            <a:grpFill/>
            <a:ln w="25202" cap="flat">
              <a:noFill/>
              <a:prstDash val="solid"/>
              <a:miter/>
            </a:ln>
          </p:spPr>
          <p:txBody>
            <a:bodyPr/>
            <a:lstStyle/>
            <a:p>
              <a:endParaRPr lang="fi-FI"/>
            </a:p>
          </p:txBody>
        </p:sp>
        <p:sp>
          <p:nvSpPr>
            <p:cNvPr id="111" name="Vapaamuotoinen: Muoto 110">
              <a:extLst>
                <a:ext uri="{FF2B5EF4-FFF2-40B4-BE49-F238E27FC236}">
                  <a16:creationId xmlns:a16="http://schemas.microsoft.com/office/drawing/2014/main" id="{C1034367-763A-40B6-E55B-9F3E00487A23}"/>
                </a:ext>
              </a:extLst>
            </p:cNvPr>
            <p:cNvSpPr/>
            <p:nvPr/>
          </p:nvSpPr>
          <p:spPr>
            <a:xfrm>
              <a:off x="11208970" y="3574210"/>
              <a:ext cx="203337" cy="777180"/>
            </a:xfrm>
            <a:custGeom>
              <a:avLst/>
              <a:gdLst>
                <a:gd name="csX0" fmla="*/ 50820 w 203337"/>
                <a:gd name="csY0" fmla="*/ 777181 h 777180"/>
                <a:gd name="csX1" fmla="*/ 43233 w 203337"/>
                <a:gd name="csY1" fmla="*/ 777181 h 777180"/>
                <a:gd name="csX2" fmla="*/ 240 w 203337"/>
                <a:gd name="csY2" fmla="*/ 719014 h 777180"/>
                <a:gd name="csX3" fmla="*/ 101400 w 203337"/>
                <a:gd name="csY3" fmla="*/ 43770 h 777180"/>
                <a:gd name="csX4" fmla="*/ 159567 w 203337"/>
                <a:gd name="csY4" fmla="*/ 777 h 777180"/>
                <a:gd name="csX5" fmla="*/ 202560 w 203337"/>
                <a:gd name="csY5" fmla="*/ 58944 h 777180"/>
                <a:gd name="csX6" fmla="*/ 101400 w 203337"/>
                <a:gd name="csY6" fmla="*/ 734188 h 777180"/>
                <a:gd name="csX7" fmla="*/ 50820 w 203337"/>
                <a:gd name="csY7" fmla="*/ 777181 h 777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03337" h="777180">
                  <a:moveTo>
                    <a:pt x="50820" y="777181"/>
                  </a:moveTo>
                  <a:lnTo>
                    <a:pt x="43233" y="777181"/>
                  </a:lnTo>
                  <a:cubicBezTo>
                    <a:pt x="15414" y="772123"/>
                    <a:pt x="-2289" y="746833"/>
                    <a:pt x="240" y="719014"/>
                  </a:cubicBezTo>
                  <a:lnTo>
                    <a:pt x="101400" y="43770"/>
                  </a:lnTo>
                  <a:cubicBezTo>
                    <a:pt x="106458" y="15951"/>
                    <a:pt x="131748" y="-4281"/>
                    <a:pt x="159567" y="777"/>
                  </a:cubicBezTo>
                  <a:cubicBezTo>
                    <a:pt x="187386" y="5835"/>
                    <a:pt x="207618" y="31125"/>
                    <a:pt x="202560" y="58944"/>
                  </a:cubicBezTo>
                  <a:lnTo>
                    <a:pt x="101400" y="734188"/>
                  </a:lnTo>
                  <a:cubicBezTo>
                    <a:pt x="98871" y="759478"/>
                    <a:pt x="76110" y="777181"/>
                    <a:pt x="50820" y="777181"/>
                  </a:cubicBezTo>
                  <a:close/>
                </a:path>
              </a:pathLst>
            </a:custGeom>
            <a:grpFill/>
            <a:ln w="25202" cap="flat">
              <a:noFill/>
              <a:prstDash val="solid"/>
              <a:miter/>
            </a:ln>
          </p:spPr>
          <p:txBody>
            <a:bodyPr/>
            <a:lstStyle/>
            <a:p>
              <a:endParaRPr lang="fi-FI"/>
            </a:p>
          </p:txBody>
        </p:sp>
        <p:sp>
          <p:nvSpPr>
            <p:cNvPr id="112" name="Vapaamuotoinen: Muoto 111">
              <a:extLst>
                <a:ext uri="{FF2B5EF4-FFF2-40B4-BE49-F238E27FC236}">
                  <a16:creationId xmlns:a16="http://schemas.microsoft.com/office/drawing/2014/main" id="{CA193078-A1EB-C781-73D4-8BFCEC364874}"/>
                </a:ext>
              </a:extLst>
            </p:cNvPr>
            <p:cNvSpPr/>
            <p:nvPr/>
          </p:nvSpPr>
          <p:spPr>
            <a:xfrm>
              <a:off x="10908259" y="3575329"/>
              <a:ext cx="301920" cy="750771"/>
            </a:xfrm>
            <a:custGeom>
              <a:avLst/>
              <a:gdLst>
                <a:gd name="csX0" fmla="*/ 50580 w 301920"/>
                <a:gd name="csY0" fmla="*/ 750771 h 750771"/>
                <a:gd name="csX1" fmla="*/ 10116 w 301920"/>
                <a:gd name="csY1" fmla="*/ 730539 h 750771"/>
                <a:gd name="csX2" fmla="*/ 2529 w 301920"/>
                <a:gd name="csY2" fmla="*/ 685017 h 750771"/>
                <a:gd name="csX3" fmla="*/ 202320 w 301920"/>
                <a:gd name="csY3" fmla="*/ 32535 h 750771"/>
                <a:gd name="csX4" fmla="*/ 265545 w 301920"/>
                <a:gd name="csY4" fmla="*/ 2187 h 750771"/>
                <a:gd name="csX5" fmla="*/ 300951 w 301920"/>
                <a:gd name="csY5" fmla="*/ 62883 h 750771"/>
                <a:gd name="csX6" fmla="*/ 101160 w 301920"/>
                <a:gd name="csY6" fmla="*/ 715365 h 750771"/>
                <a:gd name="csX7" fmla="*/ 50580 w 301920"/>
                <a:gd name="csY7" fmla="*/ 750771 h 750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01920" h="750771">
                  <a:moveTo>
                    <a:pt x="50580" y="750771"/>
                  </a:moveTo>
                  <a:cubicBezTo>
                    <a:pt x="35406" y="750771"/>
                    <a:pt x="20232" y="743184"/>
                    <a:pt x="10116" y="730539"/>
                  </a:cubicBezTo>
                  <a:cubicBezTo>
                    <a:pt x="0" y="717894"/>
                    <a:pt x="-2529" y="700191"/>
                    <a:pt x="2529" y="685017"/>
                  </a:cubicBezTo>
                  <a:lnTo>
                    <a:pt x="202320" y="32535"/>
                  </a:lnTo>
                  <a:cubicBezTo>
                    <a:pt x="212436" y="7245"/>
                    <a:pt x="237726" y="-5400"/>
                    <a:pt x="265545" y="2187"/>
                  </a:cubicBezTo>
                  <a:cubicBezTo>
                    <a:pt x="290835" y="9774"/>
                    <a:pt x="306009" y="37593"/>
                    <a:pt x="300951" y="62883"/>
                  </a:cubicBezTo>
                  <a:lnTo>
                    <a:pt x="101160" y="715365"/>
                  </a:lnTo>
                  <a:cubicBezTo>
                    <a:pt x="93573" y="735597"/>
                    <a:pt x="73341" y="750771"/>
                    <a:pt x="50580" y="750771"/>
                  </a:cubicBezTo>
                  <a:close/>
                </a:path>
              </a:pathLst>
            </a:custGeom>
            <a:grpFill/>
            <a:ln w="25202" cap="flat">
              <a:noFill/>
              <a:prstDash val="solid"/>
              <a:miter/>
            </a:ln>
          </p:spPr>
          <p:txBody>
            <a:bodyPr/>
            <a:lstStyle/>
            <a:p>
              <a:endParaRPr lang="fi-FI"/>
            </a:p>
          </p:txBody>
        </p:sp>
      </p:grpSp>
    </p:spTree>
    <p:extLst>
      <p:ext uri="{BB962C8B-B14F-4D97-AF65-F5344CB8AC3E}">
        <p14:creationId xmlns:p14="http://schemas.microsoft.com/office/powerpoint/2010/main" val="12446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6356-10D7-14DB-30D3-8EF2CC82CDDF}"/>
            </a:ext>
          </a:extLst>
        </p:cNvPr>
        <p:cNvGrpSpPr/>
        <p:nvPr/>
      </p:nvGrpSpPr>
      <p:grpSpPr>
        <a:xfrm>
          <a:off x="0" y="0"/>
          <a:ext cx="0" cy="0"/>
          <a:chOff x="0" y="0"/>
          <a:chExt cx="0" cy="0"/>
        </a:xfrm>
      </p:grpSpPr>
      <p:pic>
        <p:nvPicPr>
          <p:cNvPr id="6" name="Sisällön paikkamerkki 4">
            <a:extLst>
              <a:ext uri="{FF2B5EF4-FFF2-40B4-BE49-F238E27FC236}">
                <a16:creationId xmlns:a16="http://schemas.microsoft.com/office/drawing/2014/main" id="{BC9D4AFC-2ECE-5843-83DF-871848EE32F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7" name="Picture 8">
            <a:extLst>
              <a:ext uri="{FF2B5EF4-FFF2-40B4-BE49-F238E27FC236}">
                <a16:creationId xmlns:a16="http://schemas.microsoft.com/office/drawing/2014/main" id="{EFEE3048-FFB6-0793-14D8-C88304FDCC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11" name="Otsikko 10">
            <a:extLst>
              <a:ext uri="{FF2B5EF4-FFF2-40B4-BE49-F238E27FC236}">
                <a16:creationId xmlns:a16="http://schemas.microsoft.com/office/drawing/2014/main" id="{19E3E6D7-3398-9328-1702-5757B9A94682}"/>
              </a:ext>
            </a:extLst>
          </p:cNvPr>
          <p:cNvSpPr>
            <a:spLocks noGrp="1"/>
          </p:cNvSpPr>
          <p:nvPr>
            <p:ph type="title"/>
          </p:nvPr>
        </p:nvSpPr>
        <p:spPr>
          <a:xfrm>
            <a:off x="351184" y="548172"/>
            <a:ext cx="5744816" cy="809668"/>
          </a:xfrm>
        </p:spPr>
        <p:txBody>
          <a:bodyPr anchor="t">
            <a:normAutofit/>
          </a:bodyPr>
          <a:lstStyle/>
          <a:p>
            <a:r>
              <a:rPr lang="fi-FI"/>
              <a:t>Vedenkulutus muuttuu</a:t>
            </a:r>
          </a:p>
        </p:txBody>
      </p:sp>
      <p:sp>
        <p:nvSpPr>
          <p:cNvPr id="8" name="Content Placeholder 2">
            <a:extLst>
              <a:ext uri="{FF2B5EF4-FFF2-40B4-BE49-F238E27FC236}">
                <a16:creationId xmlns:a16="http://schemas.microsoft.com/office/drawing/2014/main" id="{27154610-37B8-0B41-6214-E8F9830A597C}"/>
              </a:ext>
            </a:extLst>
          </p:cNvPr>
          <p:cNvSpPr txBox="1">
            <a:spLocks/>
          </p:cNvSpPr>
          <p:nvPr/>
        </p:nvSpPr>
        <p:spPr>
          <a:xfrm>
            <a:off x="351183" y="1911909"/>
            <a:ext cx="3210802" cy="50267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10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10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Sijoita puuttuvat luvut:</a:t>
            </a:r>
          </a:p>
        </p:txBody>
      </p:sp>
      <p:sp>
        <p:nvSpPr>
          <p:cNvPr id="3" name="Tekstiruutu 2">
            <a:extLst>
              <a:ext uri="{FF2B5EF4-FFF2-40B4-BE49-F238E27FC236}">
                <a16:creationId xmlns:a16="http://schemas.microsoft.com/office/drawing/2014/main" id="{39B20A22-6E72-599F-CAFC-4B1F4E2E7C02}"/>
              </a:ext>
            </a:extLst>
          </p:cNvPr>
          <p:cNvSpPr txBox="1"/>
          <p:nvPr/>
        </p:nvSpPr>
        <p:spPr>
          <a:xfrm>
            <a:off x="776332" y="2515423"/>
            <a:ext cx="1286539" cy="400110"/>
          </a:xfrm>
          <a:prstGeom prst="rect">
            <a:avLst/>
          </a:prstGeom>
          <a:noFill/>
        </p:spPr>
        <p:txBody>
          <a:bodyPr wrap="square" rtlCol="0">
            <a:spAutoFit/>
          </a:bodyPr>
          <a:lstStyle/>
          <a:p>
            <a:r>
              <a:rPr kumimoji="0" lang="fi-FI" sz="2000" b="0" i="0" u="none" strike="noStrike" kern="1200" cap="none" spc="0" normalizeH="0" baseline="0" noProof="0" dirty="0">
                <a:ln>
                  <a:noFill/>
                </a:ln>
                <a:solidFill>
                  <a:srgbClr val="2C2A29"/>
                </a:solidFill>
                <a:effectLst/>
                <a:uLnTx/>
                <a:uFillTx/>
                <a:latin typeface="Source Sans Pro"/>
                <a:ea typeface="Source Sans Pro" panose="020B0503030403020204" pitchFamily="34" charset="0"/>
                <a:cs typeface="+mn-cs"/>
              </a:rPr>
              <a:t>64 litraa</a:t>
            </a:r>
            <a:r>
              <a:rPr lang="fi-FI" dirty="0"/>
              <a:t> </a:t>
            </a:r>
          </a:p>
        </p:txBody>
      </p:sp>
      <p:sp>
        <p:nvSpPr>
          <p:cNvPr id="4" name="Tekstiruutu 3">
            <a:extLst>
              <a:ext uri="{FF2B5EF4-FFF2-40B4-BE49-F238E27FC236}">
                <a16:creationId xmlns:a16="http://schemas.microsoft.com/office/drawing/2014/main" id="{A6D51BFA-0386-E43A-AB66-A0E8CC2F3583}"/>
              </a:ext>
            </a:extLst>
          </p:cNvPr>
          <p:cNvSpPr txBox="1"/>
          <p:nvPr/>
        </p:nvSpPr>
        <p:spPr>
          <a:xfrm>
            <a:off x="2275445" y="2515423"/>
            <a:ext cx="1286539" cy="400110"/>
          </a:xfrm>
          <a:prstGeom prst="rect">
            <a:avLst/>
          </a:prstGeom>
          <a:noFill/>
        </p:spPr>
        <p:txBody>
          <a:bodyPr wrap="square" rtlCol="0">
            <a:spAutoFit/>
          </a:bodyPr>
          <a:lstStyle/>
          <a:p>
            <a:r>
              <a:rPr lang="fi-FI" sz="2000"/>
              <a:t>130 litraa</a:t>
            </a:r>
            <a:endParaRPr lang="fi-FI"/>
          </a:p>
        </p:txBody>
      </p:sp>
      <p:sp>
        <p:nvSpPr>
          <p:cNvPr id="5" name="Tekstiruutu 4">
            <a:extLst>
              <a:ext uri="{FF2B5EF4-FFF2-40B4-BE49-F238E27FC236}">
                <a16:creationId xmlns:a16="http://schemas.microsoft.com/office/drawing/2014/main" id="{6E4F5AF9-1A7E-36DF-5CAA-A8499B0A59CA}"/>
              </a:ext>
            </a:extLst>
          </p:cNvPr>
          <p:cNvSpPr txBox="1"/>
          <p:nvPr/>
        </p:nvSpPr>
        <p:spPr>
          <a:xfrm>
            <a:off x="3774558" y="2515423"/>
            <a:ext cx="1286539" cy="400110"/>
          </a:xfrm>
          <a:prstGeom prst="rect">
            <a:avLst/>
          </a:prstGeom>
          <a:noFill/>
        </p:spPr>
        <p:txBody>
          <a:bodyPr wrap="square" rtlCol="0">
            <a:spAutoFit/>
          </a:bodyPr>
          <a:lstStyle/>
          <a:p>
            <a:r>
              <a:rPr lang="fi-FI" sz="2000"/>
              <a:t>420 litraa</a:t>
            </a:r>
          </a:p>
        </p:txBody>
      </p:sp>
      <p:sp>
        <p:nvSpPr>
          <p:cNvPr id="23" name="Content Placeholder 2">
            <a:extLst>
              <a:ext uri="{FF2B5EF4-FFF2-40B4-BE49-F238E27FC236}">
                <a16:creationId xmlns:a16="http://schemas.microsoft.com/office/drawing/2014/main" id="{A054C99A-56B0-5065-8EF3-5A2561BE5E8E}"/>
              </a:ext>
            </a:extLst>
          </p:cNvPr>
          <p:cNvSpPr>
            <a:spLocks noGrp="1"/>
          </p:cNvSpPr>
          <p:nvPr>
            <p:ph sz="half" idx="2"/>
          </p:nvPr>
        </p:nvSpPr>
        <p:spPr>
          <a:xfrm>
            <a:off x="351184" y="1911909"/>
            <a:ext cx="5996453" cy="5123172"/>
          </a:xfrm>
        </p:spPr>
        <p:txBody>
          <a:bodyPr anchor="t"/>
          <a:lstStyle/>
          <a:p>
            <a:endParaRPr lang="fi-FI" dirty="0"/>
          </a:p>
          <a:p>
            <a:endParaRPr lang="fi-FI" dirty="0"/>
          </a:p>
          <a:p>
            <a:r>
              <a:rPr lang="fi-FI" dirty="0"/>
              <a:t>			</a:t>
            </a:r>
          </a:p>
          <a:p>
            <a:pPr marL="342900" indent="-342900">
              <a:buFont typeface="Arial" panose="020B0604020202020204" pitchFamily="34" charset="0"/>
              <a:buChar char="•"/>
            </a:pPr>
            <a:r>
              <a:rPr lang="fi-FI" dirty="0"/>
              <a:t>Veden kulutus lähti kasvuun, </a:t>
            </a:r>
            <a:br>
              <a:rPr lang="fi-FI" dirty="0"/>
            </a:br>
            <a:r>
              <a:rPr lang="fi-FI" dirty="0"/>
              <a:t>kun veden saatavuus parani.</a:t>
            </a:r>
          </a:p>
          <a:p>
            <a:pPr marL="342900" indent="-342900">
              <a:buFont typeface="Arial" panose="020B0604020202020204" pitchFamily="34" charset="0"/>
              <a:buChar char="•"/>
            </a:pPr>
            <a:r>
              <a:rPr lang="fi-FI" dirty="0"/>
              <a:t>Veden hinnan nousu vaikutti osaltaan </a:t>
            </a:r>
            <a:br>
              <a:rPr lang="fi-FI" dirty="0"/>
            </a:br>
            <a:r>
              <a:rPr lang="fi-FI" dirty="0"/>
              <a:t>kulutuksen vähenemiseen. </a:t>
            </a:r>
          </a:p>
          <a:p>
            <a:pPr marL="342900" indent="-342900">
              <a:buFont typeface="Arial" panose="020B0604020202020204" pitchFamily="34" charset="0"/>
              <a:buChar char="•"/>
            </a:pPr>
            <a:r>
              <a:rPr lang="fi-FI" dirty="0"/>
              <a:t>Nykyään veden kulutusta vähentävät vettä säästävät vesikalusteet ja kodinkoneet </a:t>
            </a:r>
            <a:br>
              <a:rPr lang="fi-FI" dirty="0"/>
            </a:br>
            <a:r>
              <a:rPr lang="fi-FI" dirty="0"/>
              <a:t>sekä fiksut toimintatavat.</a:t>
            </a:r>
          </a:p>
          <a:p>
            <a:pPr marL="342900" indent="-342900">
              <a:buFont typeface="Arial" panose="020B0604020202020204" pitchFamily="34" charset="0"/>
              <a:buChar char="•"/>
            </a:pPr>
            <a:endParaRPr lang="fi-FI" dirty="0"/>
          </a:p>
        </p:txBody>
      </p:sp>
      <p:graphicFrame>
        <p:nvGraphicFramePr>
          <p:cNvPr id="2" name="Taulukko 1">
            <a:extLst>
              <a:ext uri="{FF2B5EF4-FFF2-40B4-BE49-F238E27FC236}">
                <a16:creationId xmlns:a16="http://schemas.microsoft.com/office/drawing/2014/main" id="{7FD00142-8F7A-552B-ED5C-4593A8B1080F}"/>
              </a:ext>
            </a:extLst>
          </p:cNvPr>
          <p:cNvGraphicFramePr>
            <a:graphicFrameLocks noGrp="1"/>
          </p:cNvGraphicFramePr>
          <p:nvPr>
            <p:extLst>
              <p:ext uri="{D42A27DB-BD31-4B8C-83A1-F6EECF244321}">
                <p14:modId xmlns:p14="http://schemas.microsoft.com/office/powerpoint/2010/main" val="2359907953"/>
              </p:ext>
            </p:extLst>
          </p:nvPr>
        </p:nvGraphicFramePr>
        <p:xfrm>
          <a:off x="6347636" y="1705925"/>
          <a:ext cx="5395459" cy="4285691"/>
        </p:xfrm>
        <a:graphic>
          <a:graphicData uri="http://schemas.openxmlformats.org/drawingml/2006/table">
            <a:tbl>
              <a:tblPr firstRow="1">
                <a:tableStyleId>{5C22544A-7EE6-4342-B048-85BDC9FD1C3A}</a:tableStyleId>
              </a:tblPr>
              <a:tblGrid>
                <a:gridCol w="1570739">
                  <a:extLst>
                    <a:ext uri="{9D8B030D-6E8A-4147-A177-3AD203B41FA5}">
                      <a16:colId xmlns:a16="http://schemas.microsoft.com/office/drawing/2014/main" val="286516027"/>
                    </a:ext>
                  </a:extLst>
                </a:gridCol>
                <a:gridCol w="3824720">
                  <a:extLst>
                    <a:ext uri="{9D8B030D-6E8A-4147-A177-3AD203B41FA5}">
                      <a16:colId xmlns:a16="http://schemas.microsoft.com/office/drawing/2014/main" val="3494002276"/>
                    </a:ext>
                  </a:extLst>
                </a:gridCol>
              </a:tblGrid>
              <a:tr h="707681">
                <a:tc>
                  <a:txBody>
                    <a:bodyPr/>
                    <a:lstStyle/>
                    <a:p>
                      <a:r>
                        <a:rPr lang="fi-FI" sz="2000" dirty="0">
                          <a:solidFill>
                            <a:schemeClr val="tx1"/>
                          </a:solidFill>
                        </a:rPr>
                        <a:t>Aika</a:t>
                      </a:r>
                    </a:p>
                  </a:txBody>
                  <a:tcPr anchor="ctr">
                    <a:lnR w="12700" cap="flat" cmpd="sng" algn="ctr">
                      <a:solidFill>
                        <a:schemeClr val="tx1"/>
                      </a:solidFill>
                      <a:prstDash val="solid"/>
                      <a:round/>
                      <a:headEnd type="none" w="med" len="med"/>
                      <a:tailEnd type="none" w="med" len="med"/>
                    </a:lnR>
                    <a:lnB w="38100" cap="flat" cmpd="sng" algn="ctr">
                      <a:solidFill>
                        <a:schemeClr val="accent4"/>
                      </a:solidFill>
                      <a:prstDash val="solid"/>
                      <a:round/>
                      <a:headEnd type="none" w="med" len="med"/>
                      <a:tailEnd type="none" w="med" len="med"/>
                    </a:lnB>
                    <a:noFill/>
                  </a:tcPr>
                </a:tc>
                <a:tc>
                  <a:txBody>
                    <a:bodyPr/>
                    <a:lstStyle/>
                    <a:p>
                      <a:r>
                        <a:rPr lang="fi-FI" sz="2000" dirty="0">
                          <a:solidFill>
                            <a:schemeClr val="tx1"/>
                          </a:solidFill>
                        </a:rPr>
                        <a:t>Veden kulutus (vrk/hlö)</a:t>
                      </a:r>
                    </a:p>
                  </a:txBody>
                  <a:tcPr marL="216000" anchor="ctr">
                    <a:lnL w="12700" cap="flat" cmpd="sng" algn="ctr">
                      <a:solidFill>
                        <a:schemeClr val="tx1"/>
                      </a:solidFill>
                      <a:prstDash val="solid"/>
                      <a:round/>
                      <a:headEnd type="none" w="med" len="med"/>
                      <a:tailEnd type="none" w="med" len="med"/>
                    </a:lnL>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536969219"/>
                  </a:ext>
                </a:extLst>
              </a:tr>
              <a:tr h="596335">
                <a:tc>
                  <a:txBody>
                    <a:bodyPr/>
                    <a:lstStyle/>
                    <a:p>
                      <a:r>
                        <a:rPr lang="fi-FI" sz="2000"/>
                        <a:t>1890</a:t>
                      </a:r>
                    </a:p>
                  </a:txBody>
                  <a:tcPr anchor="ctr">
                    <a:lnR w="12700" cap="flat" cmpd="sng" algn="ctr">
                      <a:solidFill>
                        <a:schemeClr val="tx1"/>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i-FI" sz="2000" b="1">
                        <a:solidFill>
                          <a:schemeClr val="tx1"/>
                        </a:solidFill>
                      </a:endParaRPr>
                    </a:p>
                  </a:txBody>
                  <a:tcPr marL="216000" anchor="ctr">
                    <a:lnL w="12700" cap="flat" cmpd="sng" algn="ctr">
                      <a:solidFill>
                        <a:schemeClr val="tx1"/>
                      </a:solidFill>
                      <a:prstDash val="solid"/>
                      <a:round/>
                      <a:headEnd type="none" w="med" len="med"/>
                      <a:tailEnd type="none" w="med" len="med"/>
                    </a:lnL>
                    <a:lnT w="381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1898126"/>
                  </a:ext>
                </a:extLst>
              </a:tr>
              <a:tr h="596335">
                <a:tc>
                  <a:txBody>
                    <a:bodyPr/>
                    <a:lstStyle/>
                    <a:p>
                      <a:r>
                        <a:rPr lang="fi-FI" sz="2000"/>
                        <a:t>1923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i-FI" sz="2000">
                          <a:solidFill>
                            <a:schemeClr val="tx1"/>
                          </a:solidFill>
                        </a:rPr>
                        <a:t>94 litraa</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833642"/>
                  </a:ext>
                </a:extLst>
              </a:tr>
              <a:tr h="596335">
                <a:tc>
                  <a:txBody>
                    <a:bodyPr/>
                    <a:lstStyle/>
                    <a:p>
                      <a:r>
                        <a:rPr lang="fi-FI" sz="2000"/>
                        <a:t>1950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i-FI" sz="2000" dirty="0">
                          <a:solidFill>
                            <a:schemeClr val="tx1"/>
                          </a:solidFill>
                        </a:rPr>
                        <a:t>206 litraa</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26124"/>
                  </a:ext>
                </a:extLst>
              </a:tr>
              <a:tr h="596335">
                <a:tc>
                  <a:txBody>
                    <a:bodyPr/>
                    <a:lstStyle/>
                    <a:p>
                      <a:r>
                        <a:rPr lang="fi-FI" sz="2000"/>
                        <a:t>1973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i-FI" sz="2000" b="1">
                        <a:solidFill>
                          <a:schemeClr val="tx1"/>
                        </a:solidFill>
                      </a:endParaRP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425150"/>
                  </a:ext>
                </a:extLst>
              </a:tr>
              <a:tr h="596335">
                <a:tc>
                  <a:txBody>
                    <a:bodyPr/>
                    <a:lstStyle/>
                    <a:p>
                      <a:r>
                        <a:rPr lang="fi-FI" sz="2000"/>
                        <a:t>1999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i-FI" sz="2000" dirty="0">
                          <a:solidFill>
                            <a:schemeClr val="tx1"/>
                          </a:solidFill>
                        </a:rPr>
                        <a:t>225 litraa</a:t>
                      </a: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4174426"/>
                  </a:ext>
                </a:extLst>
              </a:tr>
              <a:tr h="596335">
                <a:tc>
                  <a:txBody>
                    <a:bodyPr/>
                    <a:lstStyle/>
                    <a:p>
                      <a:r>
                        <a:rPr lang="fi-FI" sz="2000"/>
                        <a:t>2025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fi-FI" sz="2000" b="1" dirty="0">
                        <a:solidFill>
                          <a:schemeClr val="tx1"/>
                        </a:solidFill>
                      </a:endParaRPr>
                    </a:p>
                  </a:txBody>
                  <a:tcPr marL="21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32146466"/>
                  </a:ext>
                </a:extLst>
              </a:tr>
            </a:tbl>
          </a:graphicData>
        </a:graphic>
      </p:graphicFrame>
    </p:spTree>
    <p:extLst>
      <p:ext uri="{BB962C8B-B14F-4D97-AF65-F5344CB8AC3E}">
        <p14:creationId xmlns:p14="http://schemas.microsoft.com/office/powerpoint/2010/main" val="18156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75E-6 -0.00069 L 0.15781 -0.04421 C 0.19075 -0.0537 0.2401 -0.05833 0.2927 -0.05833 C 0.35143 -0.05833 0.39895 -0.0537 0.43203 -0.04421 C 0.48463 -0.02939 0.54336 -0.01226 0.59648 0.00325 " pathEditMode="relative" rAng="0" ptsTypes="AAAAA">
                                      <p:cBhvr>
                                        <p:cTn id="6" dur="1200" fill="hold"/>
                                        <p:tgtEl>
                                          <p:spTgt spid="3"/>
                                        </p:tgtEl>
                                        <p:attrNameLst>
                                          <p:attrName>ppt_x</p:attrName>
                                          <p:attrName>ppt_y</p:attrName>
                                        </p:attrNameLst>
                                      </p:cBhvr>
                                      <p:rCtr x="29818" y="-2685"/>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91667E-6 -0.00115 C 0.03282 -0.01527 0.07448 -0.0581 0.13151 -0.05208 C 0.18789 -0.04583 0.29948 -0.00277 0.33972 0.03565 C 0.37995 0.07431 0.33177 0.02732 0.37162 0.0713 C 0.41185 0.11551 0.42995 0.13102 0.4543 0.20093 C 0.47084 0.26135 0.46185 0.3375 0.46576 0.37686 C 0.46979 0.41598 0.47188 0.43635 0.47331 0.43704 " pathEditMode="relative" rAng="0" ptsTypes="AAAAAAA">
                                      <p:cBhvr>
                                        <p:cTn id="10" dur="1200" fill="hold"/>
                                        <p:tgtEl>
                                          <p:spTgt spid="4"/>
                                        </p:tgtEl>
                                        <p:attrNameLst>
                                          <p:attrName>ppt_x</p:attrName>
                                          <p:attrName>ppt_y</p:attrName>
                                        </p:attrNameLst>
                                      </p:cBhvr>
                                      <p:rCtr x="23659" y="19329"/>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2.08333E-7 -4.81481E-6 L 0.19961 -4.81481E-6 C 0.28945 -4.81481E-6 0.39987 0.07732 0.39987 0.14051 C 0.39987 0.18797 0.35104 0.21204 0.35104 0.2595 " pathEditMode="relative" rAng="0" ptsTypes="AAAA">
                                      <p:cBhvr>
                                        <p:cTn id="14" dur="1200" fill="hold"/>
                                        <p:tgtEl>
                                          <p:spTgt spid="5"/>
                                        </p:tgtEl>
                                        <p:attrNameLst>
                                          <p:attrName>ppt_x</p:attrName>
                                          <p:attrName>ppt_y</p:attrName>
                                        </p:attrNameLst>
                                      </p:cBhvr>
                                      <p:rCtr x="19987" y="1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67035-DCF8-CFB9-F468-B8E582649D0F}"/>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A88396D9-EA7A-E98B-1ABF-9ABB72075BD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16246A4E-6E0C-9441-1B4F-F4D12506C175}"/>
              </a:ext>
            </a:extLst>
          </p:cNvPr>
          <p:cNvSpPr>
            <a:spLocks noGrp="1"/>
          </p:cNvSpPr>
          <p:nvPr>
            <p:ph type="ctrTitle"/>
          </p:nvPr>
        </p:nvSpPr>
        <p:spPr>
          <a:xfrm>
            <a:off x="1524000" y="1274131"/>
            <a:ext cx="9144000" cy="2387600"/>
          </a:xfrm>
        </p:spPr>
        <p:txBody>
          <a:bodyPr/>
          <a:lstStyle/>
          <a:p>
            <a:r>
              <a:rPr lang="fi-FI"/>
              <a:t>Jokainen meistä voi vaikuttaa</a:t>
            </a:r>
          </a:p>
        </p:txBody>
      </p:sp>
      <p:pic>
        <p:nvPicPr>
          <p:cNvPr id="16" name="Picture 8">
            <a:extLst>
              <a:ext uri="{FF2B5EF4-FFF2-40B4-BE49-F238E27FC236}">
                <a16:creationId xmlns:a16="http://schemas.microsoft.com/office/drawing/2014/main" id="{484A29B1-2D93-5C19-8440-E41C7F906A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4138349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2603-317F-474B-82A9-3313AE88EA1F}"/>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4297F6C4-40B3-EB6D-1FDF-970032645827}"/>
              </a:ext>
            </a:extLst>
          </p:cNvPr>
          <p:cNvSpPr>
            <a:spLocks noGrp="1"/>
          </p:cNvSpPr>
          <p:nvPr>
            <p:ph type="title"/>
          </p:nvPr>
        </p:nvSpPr>
        <p:spPr>
          <a:xfrm>
            <a:off x="351184" y="548172"/>
            <a:ext cx="5744816" cy="809668"/>
          </a:xfrm>
        </p:spPr>
        <p:txBody>
          <a:bodyPr anchor="t">
            <a:normAutofit fontScale="90000"/>
          </a:bodyPr>
          <a:lstStyle/>
          <a:p>
            <a:r>
              <a:rPr lang="fi-FI" dirty="0"/>
              <a:t>Paljonko suihkussa kuluu vettä?</a:t>
            </a:r>
          </a:p>
        </p:txBody>
      </p:sp>
      <p:sp>
        <p:nvSpPr>
          <p:cNvPr id="4" name="Sisällön paikkamerkki 3">
            <a:extLst>
              <a:ext uri="{FF2B5EF4-FFF2-40B4-BE49-F238E27FC236}">
                <a16:creationId xmlns:a16="http://schemas.microsoft.com/office/drawing/2014/main" id="{81F90BE4-3835-361D-51BE-5B46D50D5D52}"/>
              </a:ext>
            </a:extLst>
          </p:cNvPr>
          <p:cNvSpPr>
            <a:spLocks noGrp="1"/>
          </p:cNvSpPr>
          <p:nvPr>
            <p:ph sz="half" idx="2"/>
          </p:nvPr>
        </p:nvSpPr>
        <p:spPr>
          <a:xfrm>
            <a:off x="727421" y="1421811"/>
            <a:ext cx="5368579" cy="4721814"/>
          </a:xfrm>
        </p:spPr>
        <p:txBody>
          <a:bodyPr/>
          <a:lstStyle/>
          <a:p>
            <a:r>
              <a:rPr lang="fi-FI" sz="2400" dirty="0">
                <a:solidFill>
                  <a:schemeClr val="tx1"/>
                </a:solidFill>
              </a:rPr>
              <a:t>Suihku kuluttaa vettä noin 12 litraa/min</a:t>
            </a:r>
          </a:p>
          <a:p>
            <a:endParaRPr lang="fi-FI" sz="2400" dirty="0">
              <a:solidFill>
                <a:schemeClr val="tx1"/>
              </a:solidFill>
            </a:endParaRPr>
          </a:p>
          <a:p>
            <a:pPr marL="800100" lvl="1" indent="-342900">
              <a:buFont typeface="Arial" panose="020B0604020202020204" pitchFamily="34" charset="0"/>
              <a:buChar char="•"/>
            </a:pPr>
            <a:r>
              <a:rPr lang="fi-FI" sz="2400" dirty="0">
                <a:solidFill>
                  <a:schemeClr val="tx1"/>
                </a:solidFill>
              </a:rPr>
              <a:t>2 min suihku kuluttaa 24 litraa</a:t>
            </a:r>
          </a:p>
          <a:p>
            <a:pPr marL="800100" lvl="1" indent="-342900">
              <a:buFont typeface="Arial" panose="020B0604020202020204" pitchFamily="34" charset="0"/>
              <a:buChar char="•"/>
            </a:pPr>
            <a:r>
              <a:rPr lang="fi-FI" sz="2400" dirty="0">
                <a:solidFill>
                  <a:schemeClr val="tx1"/>
                </a:solidFill>
              </a:rPr>
              <a:t>15 min suihku kuluttaa jo 180 litraa!</a:t>
            </a:r>
          </a:p>
          <a:p>
            <a:endParaRPr lang="fi-FI" sz="2400" dirty="0"/>
          </a:p>
          <a:p>
            <a:r>
              <a:rPr lang="fi-FI" sz="2400" dirty="0"/>
              <a:t>Lämmin vesi kuluttaa myös energiaa!</a:t>
            </a:r>
            <a:endParaRPr lang="fi-FI" sz="2400" dirty="0">
              <a:solidFill>
                <a:schemeClr val="tx1"/>
              </a:solidFill>
            </a:endParaRPr>
          </a:p>
          <a:p>
            <a:endParaRPr lang="fi-FI" dirty="0"/>
          </a:p>
        </p:txBody>
      </p:sp>
      <p:pic>
        <p:nvPicPr>
          <p:cNvPr id="9" name="Kuva 8" descr="Lattiakaivoon menee suihkusta vettä.">
            <a:extLst>
              <a:ext uri="{FF2B5EF4-FFF2-40B4-BE49-F238E27FC236}">
                <a16:creationId xmlns:a16="http://schemas.microsoft.com/office/drawing/2014/main" id="{7D023E26-3F3F-EFCA-8CE5-DC31E84CB0D2}"/>
              </a:ext>
            </a:extLst>
          </p:cNvPr>
          <p:cNvPicPr>
            <a:picLocks noChangeAspect="1"/>
          </p:cNvPicPr>
          <p:nvPr/>
        </p:nvPicPr>
        <p:blipFill>
          <a:blip r:embed="rId3" cstate="print">
            <a:extLst>
              <a:ext uri="{28A0092B-C50C-407E-A947-70E740481C1C}">
                <a14:useLocalDpi xmlns:a14="http://schemas.microsoft.com/office/drawing/2010/main"/>
              </a:ext>
            </a:extLst>
          </a:blip>
          <a:srcRect b="-13513"/>
          <a:stretch>
            <a:fillRect/>
          </a:stretch>
        </p:blipFill>
        <p:spPr>
          <a:xfrm>
            <a:off x="6997700" y="0"/>
            <a:ext cx="5194300" cy="7785100"/>
          </a:xfrm>
          <a:prstGeom prst="rect">
            <a:avLst/>
          </a:prstGeom>
        </p:spPr>
      </p:pic>
      <p:sp>
        <p:nvSpPr>
          <p:cNvPr id="10" name="Otsikko 10">
            <a:extLst>
              <a:ext uri="{FF2B5EF4-FFF2-40B4-BE49-F238E27FC236}">
                <a16:creationId xmlns:a16="http://schemas.microsoft.com/office/drawing/2014/main" id="{988A0D85-C5E1-4B38-8F8D-C8989B058553}"/>
              </a:ext>
              <a:ext uri="{C183D7F6-B498-43B3-948B-1728B52AA6E4}">
                <adec:decorative xmlns:adec="http://schemas.microsoft.com/office/drawing/2017/decorative" val="1"/>
              </a:ext>
            </a:extLst>
          </p:cNvPr>
          <p:cNvSpPr txBox="1">
            <a:spLocks/>
          </p:cNvSpPr>
          <p:nvPr/>
        </p:nvSpPr>
        <p:spPr>
          <a:xfrm>
            <a:off x="351184" y="539859"/>
            <a:ext cx="9681582" cy="80966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300" b="1" i="0" kern="1200">
                <a:solidFill>
                  <a:schemeClr val="tx1"/>
                </a:solidFill>
                <a:latin typeface="+mj-lt"/>
                <a:ea typeface="Source Sans Pro Semibold" panose="020B0503030403020204" pitchFamily="34" charset="0"/>
                <a:cs typeface="+mj-cs"/>
              </a:defRPr>
            </a:lvl1pPr>
          </a:lstStyle>
          <a:p>
            <a:pPr>
              <a:lnSpc>
                <a:spcPct val="90000"/>
              </a:lnSpc>
            </a:pPr>
            <a:endParaRPr lang="fi-FI" sz="2800"/>
          </a:p>
        </p:txBody>
      </p:sp>
      <p:sp>
        <p:nvSpPr>
          <p:cNvPr id="14" name="Content Placeholder 2">
            <a:extLst>
              <a:ext uri="{FF2B5EF4-FFF2-40B4-BE49-F238E27FC236}">
                <a16:creationId xmlns:a16="http://schemas.microsoft.com/office/drawing/2014/main" id="{AAFD26A9-7306-83CB-C1E5-B103DD4BCC32}"/>
              </a:ext>
              <a:ext uri="{C183D7F6-B498-43B3-948B-1728B52AA6E4}">
                <adec:decorative xmlns:adec="http://schemas.microsoft.com/office/drawing/2017/decorative" val="1"/>
              </a:ext>
            </a:extLst>
          </p:cNvPr>
          <p:cNvSpPr txBox="1">
            <a:spLocks/>
          </p:cNvSpPr>
          <p:nvPr/>
        </p:nvSpPr>
        <p:spPr>
          <a:xfrm>
            <a:off x="351184" y="1620722"/>
            <a:ext cx="6477920" cy="3815467"/>
          </a:xfrm>
          <a:prstGeom prst="rect">
            <a:avLst/>
          </a:prstGeom>
        </p:spPr>
        <p:txBody>
          <a:bodyPr anchor="b">
            <a:normAutofit/>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fi-FI" sz="3200" dirty="0">
              <a:solidFill>
                <a:schemeClr val="tx1"/>
              </a:solidFill>
            </a:endParaRPr>
          </a:p>
        </p:txBody>
      </p:sp>
      <p:grpSp>
        <p:nvGrpSpPr>
          <p:cNvPr id="2" name="Ryhmä 1" descr="Riittääkö 5 min?">
            <a:extLst>
              <a:ext uri="{FF2B5EF4-FFF2-40B4-BE49-F238E27FC236}">
                <a16:creationId xmlns:a16="http://schemas.microsoft.com/office/drawing/2014/main" id="{F1F346DB-5781-E5B6-4DFF-0F9F9290780F}"/>
              </a:ext>
            </a:extLst>
          </p:cNvPr>
          <p:cNvGrpSpPr/>
          <p:nvPr/>
        </p:nvGrpSpPr>
        <p:grpSpPr>
          <a:xfrm>
            <a:off x="9155367" y="1349527"/>
            <a:ext cx="1923394" cy="1908688"/>
            <a:chOff x="5265682" y="4518102"/>
            <a:chExt cx="1923394" cy="1908688"/>
          </a:xfrm>
          <a:solidFill>
            <a:srgbClr val="D0EEF0"/>
          </a:solidFill>
        </p:grpSpPr>
        <p:sp>
          <p:nvSpPr>
            <p:cNvPr id="17" name="Ellipsi 16">
              <a:extLst>
                <a:ext uri="{FF2B5EF4-FFF2-40B4-BE49-F238E27FC236}">
                  <a16:creationId xmlns:a16="http://schemas.microsoft.com/office/drawing/2014/main" id="{3990D3AB-0FC9-CAC0-57F5-3DDAB6C39E93}"/>
                </a:ext>
              </a:extLst>
            </p:cNvPr>
            <p:cNvSpPr/>
            <p:nvPr/>
          </p:nvSpPr>
          <p:spPr>
            <a:xfrm>
              <a:off x="5265682" y="4518102"/>
              <a:ext cx="1923394" cy="190868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17">
              <a:extLst>
                <a:ext uri="{FF2B5EF4-FFF2-40B4-BE49-F238E27FC236}">
                  <a16:creationId xmlns:a16="http://schemas.microsoft.com/office/drawing/2014/main" id="{B292A0E1-E48F-25A3-EA15-8B720D33A7B6}"/>
                </a:ext>
              </a:extLst>
            </p:cNvPr>
            <p:cNvSpPr txBox="1"/>
            <p:nvPr/>
          </p:nvSpPr>
          <p:spPr>
            <a:xfrm>
              <a:off x="5434278" y="5041559"/>
              <a:ext cx="1586202" cy="861774"/>
            </a:xfrm>
            <a:prstGeom prst="rect">
              <a:avLst/>
            </a:prstGeom>
            <a:grpFill/>
            <a:ln>
              <a:noFill/>
            </a:ln>
          </p:spPr>
          <p:txBody>
            <a:bodyPr wrap="square" rtlCol="0">
              <a:spAutoFit/>
            </a:bodyPr>
            <a:lstStyle/>
            <a:p>
              <a:pPr algn="ctr"/>
              <a:r>
                <a:rPr lang="fi-FI" sz="2500" b="1" dirty="0"/>
                <a:t>Riittääkö 5 min?</a:t>
              </a:r>
            </a:p>
          </p:txBody>
        </p:sp>
      </p:grpSp>
    </p:spTree>
    <p:extLst>
      <p:ext uri="{BB962C8B-B14F-4D97-AF65-F5344CB8AC3E}">
        <p14:creationId xmlns:p14="http://schemas.microsoft.com/office/powerpoint/2010/main" val="171912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AEAE-AA81-5AEB-EE2C-64FF6430A89D}"/>
            </a:ext>
          </a:extLst>
        </p:cNvPr>
        <p:cNvGrpSpPr/>
        <p:nvPr/>
      </p:nvGrpSpPr>
      <p:grpSpPr>
        <a:xfrm>
          <a:off x="0" y="0"/>
          <a:ext cx="0" cy="0"/>
          <a:chOff x="0" y="0"/>
          <a:chExt cx="0" cy="0"/>
        </a:xfrm>
      </p:grpSpPr>
      <p:sp>
        <p:nvSpPr>
          <p:cNvPr id="11" name="Otsikko 10">
            <a:extLst>
              <a:ext uri="{FF2B5EF4-FFF2-40B4-BE49-F238E27FC236}">
                <a16:creationId xmlns:a16="http://schemas.microsoft.com/office/drawing/2014/main" id="{D12C3DA8-C474-2951-0B35-65E5057A9700}"/>
              </a:ext>
            </a:extLst>
          </p:cNvPr>
          <p:cNvSpPr>
            <a:spLocks noGrp="1"/>
          </p:cNvSpPr>
          <p:nvPr>
            <p:ph type="title"/>
          </p:nvPr>
        </p:nvSpPr>
        <p:spPr>
          <a:xfrm>
            <a:off x="351184" y="548172"/>
            <a:ext cx="5744816" cy="809668"/>
          </a:xfrm>
        </p:spPr>
        <p:txBody>
          <a:bodyPr anchor="t">
            <a:normAutofit/>
          </a:bodyPr>
          <a:lstStyle/>
          <a:p>
            <a:r>
              <a:rPr lang="fi-FI"/>
              <a:t>Muita säästövinkkejä</a:t>
            </a:r>
          </a:p>
        </p:txBody>
      </p:sp>
      <p:pic>
        <p:nvPicPr>
          <p:cNvPr id="3" name="Kuvan paikkamerkki 5" descr="Vesimittari.">
            <a:extLst>
              <a:ext uri="{FF2B5EF4-FFF2-40B4-BE49-F238E27FC236}">
                <a16:creationId xmlns:a16="http://schemas.microsoft.com/office/drawing/2014/main" id="{F7E2EC03-202F-E2E3-CF89-38C7436F0BFE}"/>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a:xfrm>
            <a:off x="6096000" y="0"/>
            <a:ext cx="6096000" cy="6858000"/>
          </a:xfrm>
        </p:spPr>
      </p:pic>
      <p:sp>
        <p:nvSpPr>
          <p:cNvPr id="6" name="Content Placeholder 2">
            <a:extLst>
              <a:ext uri="{FF2B5EF4-FFF2-40B4-BE49-F238E27FC236}">
                <a16:creationId xmlns:a16="http://schemas.microsoft.com/office/drawing/2014/main" id="{5E7D758A-49BC-AED6-DD18-0DCA9B1B041A}"/>
              </a:ext>
            </a:extLst>
          </p:cNvPr>
          <p:cNvSpPr txBox="1">
            <a:spLocks/>
          </p:cNvSpPr>
          <p:nvPr/>
        </p:nvSpPr>
        <p:spPr>
          <a:xfrm>
            <a:off x="351184" y="1449977"/>
            <a:ext cx="5412307" cy="4316147"/>
          </a:xfrm>
          <a:prstGeom prst="rect">
            <a:avLst/>
          </a:prstGeom>
        </p:spPr>
        <p:txBody>
          <a:bodyPr anchor="b">
            <a:normAutofit/>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400"/>
              <a:t>Vettä käytetään keskimäärin 130 litraa, mutta erot ovat suuria: n. 100–350 litraa.</a:t>
            </a:r>
          </a:p>
          <a:p>
            <a:pPr marL="342900" indent="-342900">
              <a:buFont typeface="Arial" panose="020B0604020202020204" pitchFamily="34" charset="0"/>
              <a:buChar char="•"/>
            </a:pPr>
            <a:r>
              <a:rPr lang="fi-FI" sz="2400">
                <a:solidFill>
                  <a:schemeClr val="tx1"/>
                </a:solidFill>
              </a:rPr>
              <a:t>Ilmoita vuotavista vesikalusteista, esim. vessanpöntöstä</a:t>
            </a:r>
          </a:p>
          <a:p>
            <a:pPr marL="342900" indent="-342900">
              <a:buFont typeface="Arial" panose="020B0604020202020204" pitchFamily="34" charset="0"/>
              <a:buChar char="•"/>
            </a:pPr>
            <a:r>
              <a:rPr lang="fi-FI" sz="2400">
                <a:solidFill>
                  <a:schemeClr val="tx1"/>
                </a:solidFill>
              </a:rPr>
              <a:t>Pese täysiä koneellisia tiskiä </a:t>
            </a:r>
            <a:br>
              <a:rPr lang="fi-FI" sz="2400">
                <a:solidFill>
                  <a:schemeClr val="tx1"/>
                </a:solidFill>
              </a:rPr>
            </a:br>
            <a:r>
              <a:rPr lang="fi-FI" sz="2400">
                <a:solidFill>
                  <a:schemeClr val="tx1"/>
                </a:solidFill>
              </a:rPr>
              <a:t>ja pyykkiä.</a:t>
            </a:r>
          </a:p>
          <a:p>
            <a:pPr marL="342900" indent="-342900">
              <a:buFont typeface="Arial" panose="020B0604020202020204" pitchFamily="34" charset="0"/>
              <a:buChar char="•"/>
            </a:pPr>
            <a:r>
              <a:rPr lang="fi-FI" sz="2400">
                <a:solidFill>
                  <a:schemeClr val="tx1"/>
                </a:solidFill>
              </a:rPr>
              <a:t>Mitä muita vinkkejä keksit?</a:t>
            </a:r>
          </a:p>
          <a:p>
            <a:pPr marL="342900" indent="-342900">
              <a:buFont typeface="Arial" panose="020B0604020202020204" pitchFamily="34" charset="0"/>
              <a:buChar char="•"/>
            </a:pPr>
            <a:endParaRPr lang="fi-FI" sz="2400">
              <a:solidFill>
                <a:schemeClr val="tx1"/>
              </a:solidFill>
            </a:endParaRPr>
          </a:p>
          <a:p>
            <a:r>
              <a:rPr lang="fi-FI" sz="2400">
                <a:solidFill>
                  <a:schemeClr val="tx1"/>
                </a:solidFill>
              </a:rPr>
              <a:t>Kuvassa on vesimittari. </a:t>
            </a:r>
            <a:br>
              <a:rPr lang="fi-FI" sz="2400">
                <a:solidFill>
                  <a:schemeClr val="tx1"/>
                </a:solidFill>
              </a:rPr>
            </a:br>
            <a:r>
              <a:rPr lang="fi-FI" sz="2400">
                <a:solidFill>
                  <a:schemeClr val="tx1"/>
                </a:solidFill>
              </a:rPr>
              <a:t>Sillä mitataan veden kulutus.</a:t>
            </a:r>
          </a:p>
        </p:txBody>
      </p:sp>
      <p:pic>
        <p:nvPicPr>
          <p:cNvPr id="2" name="Picture 8">
            <a:extLst>
              <a:ext uri="{FF2B5EF4-FFF2-40B4-BE49-F238E27FC236}">
                <a16:creationId xmlns:a16="http://schemas.microsoft.com/office/drawing/2014/main" id="{A9C89E2F-8C8D-DEF2-7A97-C789AD8B9A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162686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CFBD-762F-D26B-512B-45598DA01A63}"/>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27C8114F-DD1A-77FA-3FA0-7489C14C06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1352ADD7-610A-DB00-E180-0B0705254094}"/>
              </a:ext>
            </a:extLst>
          </p:cNvPr>
          <p:cNvSpPr>
            <a:spLocks noGrp="1"/>
          </p:cNvSpPr>
          <p:nvPr>
            <p:ph type="ctrTitle"/>
          </p:nvPr>
        </p:nvSpPr>
        <p:spPr>
          <a:xfrm>
            <a:off x="252248" y="376056"/>
            <a:ext cx="9963998" cy="706257"/>
          </a:xfrm>
        </p:spPr>
        <p:txBody>
          <a:bodyPr/>
          <a:lstStyle/>
          <a:p>
            <a:pPr algn="l"/>
            <a:r>
              <a:rPr lang="fi-FI" sz="3300"/>
              <a:t>Vesihuolto toimii, mutta varaudu häiriötilanteisiin</a:t>
            </a:r>
          </a:p>
        </p:txBody>
      </p:sp>
      <p:pic>
        <p:nvPicPr>
          <p:cNvPr id="16" name="Picture 8">
            <a:extLst>
              <a:ext uri="{FF2B5EF4-FFF2-40B4-BE49-F238E27FC236}">
                <a16:creationId xmlns:a16="http://schemas.microsoft.com/office/drawing/2014/main" id="{CFEB9C3D-58A7-A05A-4F9B-0189231865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
        <p:nvSpPr>
          <p:cNvPr id="3" name="Alaotsikko 2">
            <a:extLst>
              <a:ext uri="{FF2B5EF4-FFF2-40B4-BE49-F238E27FC236}">
                <a16:creationId xmlns:a16="http://schemas.microsoft.com/office/drawing/2014/main" id="{B68DA184-58F9-95AE-F607-B021210E3D14}"/>
              </a:ext>
            </a:extLst>
          </p:cNvPr>
          <p:cNvSpPr>
            <a:spLocks noGrp="1"/>
          </p:cNvSpPr>
          <p:nvPr>
            <p:ph type="subTitle" idx="1"/>
          </p:nvPr>
        </p:nvSpPr>
        <p:spPr/>
        <p:txBody>
          <a:bodyPr/>
          <a:lstStyle/>
          <a:p>
            <a:endParaRPr lang="fi-FI"/>
          </a:p>
        </p:txBody>
      </p:sp>
      <p:pic>
        <p:nvPicPr>
          <p:cNvPr id="4" name="Kuva 5" descr="Kaivanto, jossa näkyy putkea. Kaivannon vieressä on kaivinkone ja kuorma-auto.">
            <a:extLst>
              <a:ext uri="{FF2B5EF4-FFF2-40B4-BE49-F238E27FC236}">
                <a16:creationId xmlns:a16="http://schemas.microsoft.com/office/drawing/2014/main" id="{7B1A875B-8591-1981-6096-268536FEFE4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1295400"/>
            <a:ext cx="12192000" cy="5562600"/>
          </a:xfrm>
          <a:prstGeom prst="rect">
            <a:avLst/>
          </a:prstGeom>
        </p:spPr>
      </p:pic>
    </p:spTree>
    <p:extLst>
      <p:ext uri="{BB962C8B-B14F-4D97-AF65-F5344CB8AC3E}">
        <p14:creationId xmlns:p14="http://schemas.microsoft.com/office/powerpoint/2010/main" val="868914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AFA5-E68E-4E47-5FB6-37A80BB8745D}"/>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AF97FA5A-9EE8-6755-025A-8C0C456193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7E2DF902-230C-6CCC-D3E5-FF88CA4621C4}"/>
              </a:ext>
            </a:extLst>
          </p:cNvPr>
          <p:cNvSpPr>
            <a:spLocks noGrp="1"/>
          </p:cNvSpPr>
          <p:nvPr>
            <p:ph type="title"/>
          </p:nvPr>
        </p:nvSpPr>
        <p:spPr>
          <a:xfrm>
            <a:off x="351184" y="438259"/>
            <a:ext cx="11155016" cy="809668"/>
          </a:xfrm>
        </p:spPr>
        <p:txBody>
          <a:bodyPr anchor="t">
            <a:noAutofit/>
          </a:bodyPr>
          <a:lstStyle/>
          <a:p>
            <a:pPr>
              <a:lnSpc>
                <a:spcPct val="120000"/>
              </a:lnSpc>
            </a:pPr>
            <a:r>
              <a:rPr lang="fi-FI"/>
              <a:t>Vesi voi olla poikki esimerkiksi remontin tai putkirikon takia </a:t>
            </a:r>
          </a:p>
        </p:txBody>
      </p:sp>
      <p:sp>
        <p:nvSpPr>
          <p:cNvPr id="23" name="Content Placeholder 2">
            <a:extLst>
              <a:ext uri="{FF2B5EF4-FFF2-40B4-BE49-F238E27FC236}">
                <a16:creationId xmlns:a16="http://schemas.microsoft.com/office/drawing/2014/main" id="{56E5F97A-2600-3AE0-3D3B-FAC2F2681010}"/>
              </a:ext>
            </a:extLst>
          </p:cNvPr>
          <p:cNvSpPr>
            <a:spLocks noGrp="1"/>
          </p:cNvSpPr>
          <p:nvPr>
            <p:ph sz="half" idx="2"/>
          </p:nvPr>
        </p:nvSpPr>
        <p:spPr>
          <a:xfrm>
            <a:off x="532617" y="2024569"/>
            <a:ext cx="6884184" cy="4099784"/>
          </a:xfrm>
        </p:spPr>
        <p:txBody>
          <a:bodyPr anchor="b">
            <a:normAutofit/>
          </a:bodyPr>
          <a:lstStyle/>
          <a:p>
            <a:pPr marL="342900" indent="-342900">
              <a:lnSpc>
                <a:spcPct val="120000"/>
              </a:lnSpc>
              <a:buFont typeface="Arial" panose="020B0604020202020204" pitchFamily="34" charset="0"/>
              <a:buChar char="•"/>
            </a:pPr>
            <a:r>
              <a:rPr lang="fi-FI" sz="2400" dirty="0"/>
              <a:t>Jos kotona ei ole yhtään vettä, olet nopeasti pulassa. </a:t>
            </a:r>
          </a:p>
          <a:p>
            <a:pPr marL="342900" indent="-342900">
              <a:lnSpc>
                <a:spcPct val="120000"/>
              </a:lnSpc>
              <a:buFont typeface="Arial" panose="020B0604020202020204" pitchFamily="34" charset="0"/>
              <a:buChar char="•"/>
            </a:pPr>
            <a:r>
              <a:rPr lang="fi-FI" sz="2400" dirty="0"/>
              <a:t>Jos vesi on pidempään poikki, </a:t>
            </a:r>
            <a:br>
              <a:rPr lang="fi-FI" sz="2400" dirty="0"/>
            </a:br>
            <a:r>
              <a:rPr lang="fi-FI" sz="2400" dirty="0"/>
              <a:t>vettä saa väliaikaiselta vedenjakelupisteeltä.</a:t>
            </a:r>
          </a:p>
          <a:p>
            <a:pPr marL="342900" indent="-342900">
              <a:lnSpc>
                <a:spcPct val="120000"/>
              </a:lnSpc>
              <a:buFont typeface="Arial" panose="020B0604020202020204" pitchFamily="34" charset="0"/>
              <a:buChar char="•"/>
            </a:pPr>
            <a:r>
              <a:rPr lang="fi-FI" sz="2400" dirty="0"/>
              <a:t>Varaudu näin:</a:t>
            </a:r>
          </a:p>
          <a:p>
            <a:pPr marL="800100" lvl="1" indent="-342900">
              <a:buFont typeface="Arial" panose="020B0604020202020204" pitchFamily="34" charset="0"/>
              <a:buChar char="•"/>
            </a:pPr>
            <a:r>
              <a:rPr lang="fi-FI" sz="2400" dirty="0"/>
              <a:t>vesikannu jääkaapissa</a:t>
            </a:r>
          </a:p>
          <a:p>
            <a:pPr marL="800100" lvl="1" indent="-342900">
              <a:buFont typeface="Arial" panose="020B0604020202020204" pitchFamily="34" charset="0"/>
              <a:buChar char="•"/>
            </a:pPr>
            <a:r>
              <a:rPr lang="fi-FI" sz="2400" dirty="0"/>
              <a:t>pullovettä ja</a:t>
            </a:r>
          </a:p>
          <a:p>
            <a:pPr marL="800100" lvl="1" indent="-342900">
              <a:buFont typeface="Arial" panose="020B0604020202020204" pitchFamily="34" charset="0"/>
              <a:buChar char="•"/>
            </a:pPr>
            <a:r>
              <a:rPr lang="fi-FI" sz="2400" dirty="0"/>
              <a:t>vesikanisteri tai puhdas, kannellinen ämpäri</a:t>
            </a:r>
          </a:p>
          <a:p>
            <a:pPr marL="800100" lvl="1" indent="-342900">
              <a:buFont typeface="Arial" panose="020B0604020202020204" pitchFamily="34" charset="0"/>
              <a:buChar char="•"/>
            </a:pPr>
            <a:endParaRPr lang="fi-FI" dirty="0"/>
          </a:p>
        </p:txBody>
      </p:sp>
      <p:pic>
        <p:nvPicPr>
          <p:cNvPr id="4" name="Kuva 3" descr="Lasinen vesikannu.">
            <a:extLst>
              <a:ext uri="{FF2B5EF4-FFF2-40B4-BE49-F238E27FC236}">
                <a16:creationId xmlns:a16="http://schemas.microsoft.com/office/drawing/2014/main" id="{F88E3505-536D-7C0F-2BB2-368348CD5B2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16801" y="1373980"/>
            <a:ext cx="3949700" cy="4994961"/>
          </a:xfrm>
          <a:prstGeom prst="rect">
            <a:avLst/>
          </a:prstGeom>
        </p:spPr>
      </p:pic>
    </p:spTree>
    <p:extLst>
      <p:ext uri="{BB962C8B-B14F-4D97-AF65-F5344CB8AC3E}">
        <p14:creationId xmlns:p14="http://schemas.microsoft.com/office/powerpoint/2010/main" val="139870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EE14-F458-0322-FC9C-5ADF5318C472}"/>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BD49509C-E2AB-8CF3-24FC-9EB5FD109E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35DA8AEC-4C31-29DB-2BDD-2B29DA98A649}"/>
              </a:ext>
            </a:extLst>
          </p:cNvPr>
          <p:cNvSpPr>
            <a:spLocks noGrp="1"/>
          </p:cNvSpPr>
          <p:nvPr>
            <p:ph type="ctrTitle"/>
          </p:nvPr>
        </p:nvSpPr>
        <p:spPr>
          <a:xfrm>
            <a:off x="1662896" y="1299531"/>
            <a:ext cx="9144000" cy="2387600"/>
          </a:xfrm>
        </p:spPr>
        <p:txBody>
          <a:bodyPr/>
          <a:lstStyle/>
          <a:p>
            <a:r>
              <a:rPr lang="fi-FI"/>
              <a:t>Seuraavaksi pääset ratkomaan vesihuollon häiriötilannetta!</a:t>
            </a:r>
          </a:p>
        </p:txBody>
      </p:sp>
      <p:pic>
        <p:nvPicPr>
          <p:cNvPr id="16" name="Picture 8">
            <a:extLst>
              <a:ext uri="{FF2B5EF4-FFF2-40B4-BE49-F238E27FC236}">
                <a16:creationId xmlns:a16="http://schemas.microsoft.com/office/drawing/2014/main" id="{B6A2E596-5C0A-D49F-2681-BB69D52533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80296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CB0B-F37B-A6ED-A77A-0F58424E1B14}"/>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455255B3-EEE7-57F3-A814-B809D191A5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24240CD5-FDA2-058C-A721-D2B9B1A39B10}"/>
              </a:ext>
            </a:extLst>
          </p:cNvPr>
          <p:cNvSpPr>
            <a:spLocks noGrp="1"/>
          </p:cNvSpPr>
          <p:nvPr>
            <p:ph type="title"/>
          </p:nvPr>
        </p:nvSpPr>
        <p:spPr>
          <a:xfrm>
            <a:off x="351184" y="438259"/>
            <a:ext cx="11155016" cy="809668"/>
          </a:xfrm>
        </p:spPr>
        <p:txBody>
          <a:bodyPr anchor="t">
            <a:noAutofit/>
          </a:bodyPr>
          <a:lstStyle/>
          <a:p>
            <a:pPr>
              <a:lnSpc>
                <a:spcPct val="120000"/>
              </a:lnSpc>
            </a:pPr>
            <a:r>
              <a:rPr lang="fi-FI"/>
              <a:t>Estä ja ratkaise vesihuollon häiriötilanne</a:t>
            </a:r>
          </a:p>
        </p:txBody>
      </p:sp>
      <p:pic>
        <p:nvPicPr>
          <p:cNvPr id="7" name="Kuva 6" descr="Esimerkkitehtävä häiriötilannetehtävästä. Mitkä putket pitäisi korjata ensimmäisenä? Valitse yksi. Vaihtoehdot: a) Vanhimmat ensin - osa putkista on jostain 1800-luvulta! b) Sellaiset putket, joissa on jatkuvasti vuotoja. c) Muutamia vuosikymmeniä vanhat, riskimateriaaleista tehdyt putket. d) Vanhat päävesijohdot. Ne vievät isolle alueelle vettä. e) Oman kadun vesijohto. ">
            <a:extLst>
              <a:ext uri="{FF2B5EF4-FFF2-40B4-BE49-F238E27FC236}">
                <a16:creationId xmlns:a16="http://schemas.microsoft.com/office/drawing/2014/main" id="{54364EA1-2DFE-F0A2-4F12-53AB7561CA9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45823" y="1868936"/>
            <a:ext cx="9062003" cy="4813580"/>
          </a:xfrm>
          <a:prstGeom prst="rect">
            <a:avLst/>
          </a:prstGeom>
        </p:spPr>
      </p:pic>
      <p:pic>
        <p:nvPicPr>
          <p:cNvPr id="3" name="Kuva 2" descr="Linkki tehtävään: https://response.questback.com/hsy/4vgxbsm56m  ">
            <a:extLst>
              <a:ext uri="{FF2B5EF4-FFF2-40B4-BE49-F238E27FC236}">
                <a16:creationId xmlns:a16="http://schemas.microsoft.com/office/drawing/2014/main" id="{EE39DBFC-12C5-5810-D776-EACD6A37E0B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27768" y="2028290"/>
            <a:ext cx="2898014" cy="2887281"/>
          </a:xfrm>
          <a:prstGeom prst="rect">
            <a:avLst/>
          </a:prstGeom>
        </p:spPr>
      </p:pic>
    </p:spTree>
    <p:extLst>
      <p:ext uri="{BB962C8B-B14F-4D97-AF65-F5344CB8AC3E}">
        <p14:creationId xmlns:p14="http://schemas.microsoft.com/office/powerpoint/2010/main" val="3575322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C99A-FD36-0C5C-B239-36DF3288DC1E}"/>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78A156B3-2337-7406-A63B-08EF9882D84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56ADFDC6-C5CB-C496-0F79-8F1368356A39}"/>
              </a:ext>
            </a:extLst>
          </p:cNvPr>
          <p:cNvSpPr>
            <a:spLocks noGrp="1"/>
          </p:cNvSpPr>
          <p:nvPr>
            <p:ph type="ctrTitle"/>
          </p:nvPr>
        </p:nvSpPr>
        <p:spPr>
          <a:xfrm>
            <a:off x="448905" y="12700"/>
            <a:ext cx="9144000" cy="1085618"/>
          </a:xfrm>
        </p:spPr>
        <p:txBody>
          <a:bodyPr/>
          <a:lstStyle/>
          <a:p>
            <a:pPr algn="l"/>
            <a:r>
              <a:rPr lang="fi-FI" sz="3300"/>
              <a:t>Nautitaan puhtaasta vedestä!</a:t>
            </a:r>
            <a:endParaRPr lang="fi-FI" sz="3300" b="0"/>
          </a:p>
        </p:txBody>
      </p:sp>
      <p:pic>
        <p:nvPicPr>
          <p:cNvPr id="16" name="Picture 8" descr="HSY:n logo.">
            <a:extLst>
              <a:ext uri="{FF2B5EF4-FFF2-40B4-BE49-F238E27FC236}">
                <a16:creationId xmlns:a16="http://schemas.microsoft.com/office/drawing/2014/main" id="{82CD78E1-F63C-4B98-1A3A-343D2F494AE4}"/>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2" name="Kuvan paikkamerkki 2" descr="Maa- ja vesitekniikan tuki ry:n logo.">
            <a:extLst>
              <a:ext uri="{FF2B5EF4-FFF2-40B4-BE49-F238E27FC236}">
                <a16:creationId xmlns:a16="http://schemas.microsoft.com/office/drawing/2014/main" id="{2E40DD0E-5801-706D-D163-03D6A53389AF}"/>
              </a:ext>
            </a:extLst>
          </p:cNvPr>
          <p:cNvPicPr>
            <a:picLocks noChangeAspect="1"/>
          </p:cNvPicPr>
          <p:nvPr/>
        </p:nvPicPr>
        <p:blipFill>
          <a:blip r:embed="rId5" cstate="print">
            <a:extLst>
              <a:ext uri="{28A0092B-C50C-407E-A947-70E740481C1C}">
                <a14:useLocalDpi xmlns:a14="http://schemas.microsoft.com/office/drawing/2010/main"/>
              </a:ext>
            </a:extLst>
          </a:blip>
          <a:srcRect t="10634" b="10634"/>
          <a:stretch>
            <a:fillRect/>
          </a:stretch>
        </p:blipFill>
        <p:spPr>
          <a:xfrm>
            <a:off x="8337730" y="449944"/>
            <a:ext cx="2275840" cy="640080"/>
          </a:xfrm>
          <a:prstGeom prst="rect">
            <a:avLst/>
          </a:prstGeom>
          <a:ln>
            <a:noFill/>
          </a:ln>
        </p:spPr>
      </p:pic>
      <p:pic>
        <p:nvPicPr>
          <p:cNvPr id="3" name="Kuva 5">
            <a:extLst>
              <a:ext uri="{FF2B5EF4-FFF2-40B4-BE49-F238E27FC236}">
                <a16:creationId xmlns:a16="http://schemas.microsoft.com/office/drawing/2014/main" id="{8F3BABA9-4A98-F02E-4F46-9AA58C840D9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0" y="1240971"/>
            <a:ext cx="12192000" cy="5617029"/>
          </a:xfrm>
          <a:prstGeom prst="rect">
            <a:avLst/>
          </a:prstGeom>
        </p:spPr>
      </p:pic>
    </p:spTree>
    <p:extLst>
      <p:ext uri="{BB962C8B-B14F-4D97-AF65-F5344CB8AC3E}">
        <p14:creationId xmlns:p14="http://schemas.microsoft.com/office/powerpoint/2010/main" val="235337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D7B1-979F-0903-1380-1E7ACCD82578}"/>
            </a:ext>
          </a:extLst>
        </p:cNvPr>
        <p:cNvGrpSpPr/>
        <p:nvPr/>
      </p:nvGrpSpPr>
      <p:grpSpPr>
        <a:xfrm>
          <a:off x="0" y="0"/>
          <a:ext cx="0" cy="0"/>
          <a:chOff x="0" y="0"/>
          <a:chExt cx="0" cy="0"/>
        </a:xfrm>
      </p:grpSpPr>
      <p:pic>
        <p:nvPicPr>
          <p:cNvPr id="15" name="Kuva 14">
            <a:extLst>
              <a:ext uri="{FF2B5EF4-FFF2-40B4-BE49-F238E27FC236}">
                <a16:creationId xmlns:a16="http://schemas.microsoft.com/office/drawing/2014/main" id="{79222FF4-09BA-BD35-98CA-79585DFD8A3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E29E9FA8-CE6D-629E-326B-F36681684D27}"/>
              </a:ext>
            </a:extLst>
          </p:cNvPr>
          <p:cNvSpPr>
            <a:spLocks noGrp="1"/>
          </p:cNvSpPr>
          <p:nvPr>
            <p:ph type="ctrTitle"/>
          </p:nvPr>
        </p:nvSpPr>
        <p:spPr>
          <a:xfrm>
            <a:off x="1548596" y="2048831"/>
            <a:ext cx="9144000" cy="2387600"/>
          </a:xfrm>
        </p:spPr>
        <p:txBody>
          <a:bodyPr/>
          <a:lstStyle/>
          <a:p>
            <a:r>
              <a:rPr lang="fi-FI" dirty="0"/>
              <a:t>Puhdas hanavesi on Suomessa </a:t>
            </a:r>
            <a:br>
              <a:rPr lang="fi-FI" dirty="0"/>
            </a:br>
            <a:r>
              <a:rPr lang="fi-FI" dirty="0"/>
              <a:t>itsestäänselvyys, mutta näin </a:t>
            </a:r>
            <a:br>
              <a:rPr lang="fi-FI" dirty="0"/>
            </a:br>
            <a:r>
              <a:rPr lang="fi-FI" dirty="0"/>
              <a:t>ei ole ollut aina.</a:t>
            </a:r>
          </a:p>
        </p:txBody>
      </p:sp>
      <p:pic>
        <p:nvPicPr>
          <p:cNvPr id="16" name="Picture 8">
            <a:extLst>
              <a:ext uri="{FF2B5EF4-FFF2-40B4-BE49-F238E27FC236}">
                <a16:creationId xmlns:a16="http://schemas.microsoft.com/office/drawing/2014/main" id="{F4AB146D-5AAD-E419-FE89-01A805E49A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696847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1BF8C10-E13B-BB7E-63F4-DDD1B18FB5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8E10254-0BF7-B74C-E13A-787A11801AE3}"/>
              </a:ext>
            </a:extLst>
          </p:cNvPr>
          <p:cNvSpPr>
            <a:spLocks noGrp="1"/>
          </p:cNvSpPr>
          <p:nvPr>
            <p:ph type="ctrTitle"/>
          </p:nvPr>
        </p:nvSpPr>
        <p:spPr>
          <a:xfrm>
            <a:off x="1524000" y="1222828"/>
            <a:ext cx="9144000" cy="2387600"/>
          </a:xfrm>
        </p:spPr>
        <p:txBody>
          <a:bodyPr/>
          <a:lstStyle/>
          <a:p>
            <a:r>
              <a:rPr lang="fi-FI" sz="7200"/>
              <a:t>Kiitos!</a:t>
            </a:r>
          </a:p>
        </p:txBody>
      </p:sp>
      <p:pic>
        <p:nvPicPr>
          <p:cNvPr id="4" name="Kuvan paikkamerkki 2" descr="Maa- ja vesitekniikan tuki ry:n logo.">
            <a:extLst>
              <a:ext uri="{FF2B5EF4-FFF2-40B4-BE49-F238E27FC236}">
                <a16:creationId xmlns:a16="http://schemas.microsoft.com/office/drawing/2014/main" id="{2D7A0575-0B32-8CE5-5D7E-D387330987D3}"/>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t="10634" b="10634"/>
          <a:stretch>
            <a:fillRect/>
          </a:stretch>
        </p:blipFill>
        <p:spPr>
          <a:xfrm>
            <a:off x="8337730" y="449944"/>
            <a:ext cx="2275840" cy="640080"/>
          </a:xfrm>
          <a:prstGeom prst="rect">
            <a:avLst/>
          </a:prstGeom>
          <a:ln>
            <a:noFill/>
          </a:ln>
        </p:spPr>
      </p:pic>
      <p:pic>
        <p:nvPicPr>
          <p:cNvPr id="6" name="Picture 8" descr="HSY:n logo.">
            <a:extLst>
              <a:ext uri="{FF2B5EF4-FFF2-40B4-BE49-F238E27FC236}">
                <a16:creationId xmlns:a16="http://schemas.microsoft.com/office/drawing/2014/main" id="{7E782283-C062-F489-3E80-9E56E79165B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231714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7A45-9DE8-8217-4224-8BAF42463644}"/>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8A8A358B-D1E2-2A41-39B3-29374A07EB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B1200BB4-B25A-FD78-FE39-B90DB6517E19}"/>
              </a:ext>
            </a:extLst>
          </p:cNvPr>
          <p:cNvSpPr>
            <a:spLocks noGrp="1"/>
          </p:cNvSpPr>
          <p:nvPr>
            <p:ph type="title"/>
          </p:nvPr>
        </p:nvSpPr>
        <p:spPr>
          <a:xfrm>
            <a:off x="351184" y="438259"/>
            <a:ext cx="11155016" cy="809668"/>
          </a:xfrm>
        </p:spPr>
        <p:txBody>
          <a:bodyPr anchor="t">
            <a:noAutofit/>
          </a:bodyPr>
          <a:lstStyle/>
          <a:p>
            <a:pPr>
              <a:lnSpc>
                <a:spcPct val="120000"/>
              </a:lnSpc>
            </a:pPr>
            <a:r>
              <a:rPr lang="fi-FI" dirty="0"/>
              <a:t>Opettaja: anna palautetta!</a:t>
            </a:r>
          </a:p>
        </p:txBody>
      </p:sp>
      <p:sp>
        <p:nvSpPr>
          <p:cNvPr id="6" name="Sisällön paikkamerkki 2">
            <a:extLst>
              <a:ext uri="{FF2B5EF4-FFF2-40B4-BE49-F238E27FC236}">
                <a16:creationId xmlns:a16="http://schemas.microsoft.com/office/drawing/2014/main" id="{DE547972-7E43-CA6E-517F-A555D21BEE43}"/>
              </a:ext>
            </a:extLst>
          </p:cNvPr>
          <p:cNvSpPr txBox="1">
            <a:spLocks/>
          </p:cNvSpPr>
          <p:nvPr/>
        </p:nvSpPr>
        <p:spPr>
          <a:xfrm>
            <a:off x="351493" y="1660187"/>
            <a:ext cx="11523048" cy="4915711"/>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dirty="0"/>
              <a:t>Anna meille </a:t>
            </a:r>
            <a:r>
              <a:rPr lang="fi-FI" b="1" dirty="0">
                <a:hlinkClick r:id="rId4"/>
              </a:rPr>
              <a:t>palautetta</a:t>
            </a:r>
            <a:r>
              <a:rPr lang="fi-FI" b="1" dirty="0"/>
              <a:t> materiaalista!</a:t>
            </a:r>
          </a:p>
          <a:p>
            <a:endParaRPr lang="fi-FI" dirty="0"/>
          </a:p>
          <a:p>
            <a:r>
              <a:rPr lang="fi-FI" dirty="0"/>
              <a:t>Palautteen avulla voimme arvioida, onko materiaalista hyötyä. </a:t>
            </a:r>
          </a:p>
          <a:p>
            <a:endParaRPr lang="fi-FI" dirty="0"/>
          </a:p>
          <a:p>
            <a:r>
              <a:rPr lang="fi-FI" dirty="0"/>
              <a:t>Samalla saamme tietää, käytetäänkö materiaalia. </a:t>
            </a:r>
          </a:p>
        </p:txBody>
      </p:sp>
    </p:spTree>
    <p:extLst>
      <p:ext uri="{BB962C8B-B14F-4D97-AF65-F5344CB8AC3E}">
        <p14:creationId xmlns:p14="http://schemas.microsoft.com/office/powerpoint/2010/main" val="80667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0503F-4463-AF51-C818-C559EFA02B99}"/>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FE548BA9-33F2-78D0-8AE7-9580FCCF0DD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sp>
        <p:nvSpPr>
          <p:cNvPr id="11" name="Otsikko 10">
            <a:extLst>
              <a:ext uri="{FF2B5EF4-FFF2-40B4-BE49-F238E27FC236}">
                <a16:creationId xmlns:a16="http://schemas.microsoft.com/office/drawing/2014/main" id="{5A99A75B-904B-C89B-198A-7EC5F9A56CFD}"/>
              </a:ext>
            </a:extLst>
          </p:cNvPr>
          <p:cNvSpPr>
            <a:spLocks noGrp="1"/>
          </p:cNvSpPr>
          <p:nvPr>
            <p:ph type="title"/>
          </p:nvPr>
        </p:nvSpPr>
        <p:spPr>
          <a:xfrm>
            <a:off x="351184" y="438259"/>
            <a:ext cx="11155016" cy="809668"/>
          </a:xfrm>
        </p:spPr>
        <p:txBody>
          <a:bodyPr anchor="t">
            <a:noAutofit/>
          </a:bodyPr>
          <a:lstStyle/>
          <a:p>
            <a:pPr>
              <a:lnSpc>
                <a:spcPct val="120000"/>
              </a:lnSpc>
            </a:pPr>
            <a:r>
              <a:rPr lang="fi-FI" dirty="0"/>
              <a:t>Lähteet: </a:t>
            </a:r>
          </a:p>
        </p:txBody>
      </p:sp>
      <p:sp>
        <p:nvSpPr>
          <p:cNvPr id="6" name="Sisällön paikkamerkki 2">
            <a:extLst>
              <a:ext uri="{FF2B5EF4-FFF2-40B4-BE49-F238E27FC236}">
                <a16:creationId xmlns:a16="http://schemas.microsoft.com/office/drawing/2014/main" id="{07F89354-3A6E-698B-1EEA-11784371C0B8}"/>
              </a:ext>
            </a:extLst>
          </p:cNvPr>
          <p:cNvSpPr txBox="1">
            <a:spLocks/>
          </p:cNvSpPr>
          <p:nvPr/>
        </p:nvSpPr>
        <p:spPr>
          <a:xfrm>
            <a:off x="351183" y="1660187"/>
            <a:ext cx="11523048" cy="4915711"/>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000" b="0" i="0" kern="1200">
                <a:solidFill>
                  <a:srgbClr val="2C2A29"/>
                </a:solidFill>
                <a:latin typeface="+mn-lt"/>
                <a:ea typeface="Source Sans Pro" panose="020B0503030403020204" pitchFamily="34" charset="0"/>
                <a:cs typeface="+mn-cs"/>
              </a:defRPr>
            </a:lvl1pPr>
            <a:lvl2pPr marL="4572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2pPr>
            <a:lvl3pPr marL="9144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3pPr>
            <a:lvl4pPr marL="1371600" indent="0" algn="l" defTabSz="914400" rtl="0" eaLnBrk="1" latinLnBrk="0" hangingPunct="1">
              <a:lnSpc>
                <a:spcPct val="90000"/>
              </a:lnSpc>
              <a:spcBef>
                <a:spcPts val="500"/>
              </a:spcBef>
              <a:buFontTx/>
              <a:buNone/>
              <a:defRPr sz="2000" b="0" i="0" kern="1200">
                <a:solidFill>
                  <a:srgbClr val="2C2A29"/>
                </a:solidFill>
                <a:latin typeface="+mn-lt"/>
                <a:ea typeface="Source Sans Pro" panose="020B0503030403020204" pitchFamily="34" charset="0"/>
                <a:cs typeface="+mn-cs"/>
              </a:defRPr>
            </a:lvl4pPr>
            <a:lvl5pPr marL="1828800" indent="0" algn="l" defTabSz="914400" rtl="0" eaLnBrk="1" latinLnBrk="0" hangingPunct="1">
              <a:lnSpc>
                <a:spcPct val="90000"/>
              </a:lnSpc>
              <a:spcBef>
                <a:spcPts val="500"/>
              </a:spcBef>
              <a:buFontTx/>
              <a:buNone/>
              <a:defRPr sz="2000" kern="1200">
                <a:solidFill>
                  <a:srgbClr val="2C2A29"/>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ea typeface="Source Sans Pro"/>
              </a:rPr>
              <a:t>HSY:n vesihuollon verkkohistoriikki. Helsingin seudun ympäristöpalvelut (HSY). 2026. Saatavilla: </a:t>
            </a:r>
            <a:r>
              <a:rPr lang="fi-FI" dirty="0">
                <a:solidFill>
                  <a:schemeClr val="tx1"/>
                </a:solidFill>
                <a:ea typeface="Source Sans Pro"/>
                <a:hlinkClick r:id="rId4">
                  <a:extLst>
                    <a:ext uri="{A12FA001-AC4F-418D-AE19-62706E023703}">
                      <ahyp:hlinkClr xmlns:ahyp="http://schemas.microsoft.com/office/drawing/2018/hyperlinkcolor" val="tx"/>
                    </a:ext>
                  </a:extLst>
                </a:hlinkClick>
              </a:rPr>
              <a:t>https://vesihistoriikki.hsy.fi/</a:t>
            </a:r>
            <a:r>
              <a:rPr lang="fi-FI" dirty="0">
                <a:solidFill>
                  <a:schemeClr val="tx1"/>
                </a:solidFill>
                <a:ea typeface="Source Sans Pro"/>
              </a:rPr>
              <a:t> Viitattu 2/2026.</a:t>
            </a:r>
            <a:endParaRPr lang="fi-FI" dirty="0">
              <a:solidFill>
                <a:schemeClr val="tx1"/>
              </a:solidFill>
            </a:endParaRPr>
          </a:p>
          <a:p>
            <a:r>
              <a:rPr lang="fi-FI" dirty="0">
                <a:solidFill>
                  <a:schemeClr val="tx1"/>
                </a:solidFill>
              </a:rPr>
              <a:t>Metropoli ja meri – 100 vuotta jätevedenpuhdistusta Helsingissä. Petri Juuti, Riikka Rajala &amp; Tapio Katko. Helsingin seudun ympäristöpalvelut (HSY), 2010.</a:t>
            </a:r>
          </a:p>
          <a:p>
            <a:r>
              <a:rPr lang="fi-FI" dirty="0">
                <a:solidFill>
                  <a:schemeClr val="tx1"/>
                </a:solidFill>
                <a:ea typeface="Source Sans Pro"/>
              </a:rPr>
              <a:t>Mistä hanavesi tulee? Vesi.fi / Vesitieto. Suomen ympäristökeskus (SYKE). 2019. Saatavilla: </a:t>
            </a:r>
            <a:r>
              <a:rPr lang="fi-FI" dirty="0">
                <a:solidFill>
                  <a:schemeClr val="tx1"/>
                </a:solidFill>
                <a:ea typeface="Source Sans Pro"/>
                <a:hlinkClick r:id="rId5">
                  <a:extLst>
                    <a:ext uri="{A12FA001-AC4F-418D-AE19-62706E023703}">
                      <ahyp:hlinkClr xmlns:ahyp="http://schemas.microsoft.com/office/drawing/2018/hyperlinkcolor" val="tx"/>
                    </a:ext>
                  </a:extLst>
                </a:hlinkClick>
              </a:rPr>
              <a:t>https://www.vesi.fi/vesitieto/mista-hanavesi-tulee/</a:t>
            </a:r>
            <a:r>
              <a:rPr lang="fi-FI" dirty="0">
                <a:solidFill>
                  <a:schemeClr val="tx1"/>
                </a:solidFill>
                <a:ea typeface="Source Sans Pro"/>
              </a:rPr>
              <a:t> Viitattu 2/2026.</a:t>
            </a:r>
            <a:endParaRPr lang="fi-FI" dirty="0">
              <a:solidFill>
                <a:schemeClr val="tx1"/>
              </a:solidFill>
            </a:endParaRPr>
          </a:p>
          <a:p>
            <a:r>
              <a:rPr lang="fi-FI" dirty="0">
                <a:solidFill>
                  <a:schemeClr val="tx1"/>
                </a:solidFill>
                <a:ea typeface="Source Sans Pro"/>
              </a:rPr>
              <a:t>Vastuullinen vedenkäyttö. Vesi.fi / Vesitieto. Suomen ympäristökeskus (SYKE). 2021. Saatavilla: </a:t>
            </a:r>
            <a:r>
              <a:rPr lang="fi-FI" dirty="0">
                <a:solidFill>
                  <a:schemeClr val="tx1"/>
                </a:solidFill>
                <a:ea typeface="Source Sans Pro"/>
                <a:hlinkClick r:id="rId6">
                  <a:extLst>
                    <a:ext uri="{A12FA001-AC4F-418D-AE19-62706E023703}">
                      <ahyp:hlinkClr xmlns:ahyp="http://schemas.microsoft.com/office/drawing/2018/hyperlinkcolor" val="tx"/>
                    </a:ext>
                  </a:extLst>
                </a:hlinkClick>
              </a:rPr>
              <a:t>https://www.vesi.fi/vesitieto/vastuullinen-vedenkaytto/</a:t>
            </a:r>
            <a:r>
              <a:rPr lang="fi-FI" dirty="0">
                <a:solidFill>
                  <a:schemeClr val="tx1"/>
                </a:solidFill>
                <a:ea typeface="Source Sans Pro"/>
              </a:rPr>
              <a:t>  Viitattu 2/2026.</a:t>
            </a:r>
            <a:endParaRPr lang="fi-FI" dirty="0">
              <a:solidFill>
                <a:schemeClr val="tx1"/>
              </a:solidFill>
            </a:endParaRPr>
          </a:p>
          <a:p>
            <a:r>
              <a:rPr lang="fi-FI" dirty="0"/>
              <a:t>Vettä ja elämää, Helsingin vesihuollon historia 1876–2001. Timo Herranen. Helsingin Vesi, Helsinki. 2001.</a:t>
            </a:r>
            <a:endParaRPr lang="fi-FI" dirty="0">
              <a:solidFill>
                <a:schemeClr val="tx1"/>
              </a:solidFill>
            </a:endParaRPr>
          </a:p>
          <a:p>
            <a:r>
              <a:rPr lang="fi-FI" dirty="0">
                <a:solidFill>
                  <a:schemeClr val="tx1"/>
                </a:solidFill>
              </a:rPr>
              <a:t>Vettä! Suomen vesihuollon kehitys kaupungeissa ja maaseudulla. Tapio S. Katko. Vesi- ja viemärilaitosyhdistys, Helsinki, 1996.</a:t>
            </a:r>
          </a:p>
          <a:p>
            <a:endParaRPr lang="fi-FI" dirty="0"/>
          </a:p>
          <a:p>
            <a:endParaRPr lang="fi-FI" dirty="0"/>
          </a:p>
        </p:txBody>
      </p:sp>
    </p:spTree>
    <p:extLst>
      <p:ext uri="{BB962C8B-B14F-4D97-AF65-F5344CB8AC3E}">
        <p14:creationId xmlns:p14="http://schemas.microsoft.com/office/powerpoint/2010/main" val="68508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CE7-AA0C-FF5C-3DE2-D50E71AAEAC2}"/>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5F28C14B-4722-EA68-F4D5-7A9628AE6E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9940CFDB-64E1-A7F1-573B-7214694BB4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1" name="Otsikko 10">
            <a:extLst>
              <a:ext uri="{FF2B5EF4-FFF2-40B4-BE49-F238E27FC236}">
                <a16:creationId xmlns:a16="http://schemas.microsoft.com/office/drawing/2014/main" id="{6790385A-F097-8FB2-37C8-49821E63858A}"/>
              </a:ext>
            </a:extLst>
          </p:cNvPr>
          <p:cNvSpPr>
            <a:spLocks noGrp="1"/>
          </p:cNvSpPr>
          <p:nvPr>
            <p:ph type="title"/>
          </p:nvPr>
        </p:nvSpPr>
        <p:spPr>
          <a:xfrm>
            <a:off x="351183" y="548172"/>
            <a:ext cx="10313967" cy="585374"/>
          </a:xfrm>
        </p:spPr>
        <p:txBody>
          <a:bodyPr anchor="t">
            <a:normAutofit fontScale="90000"/>
          </a:bodyPr>
          <a:lstStyle/>
          <a:p>
            <a:r>
              <a:rPr lang="fi-FI" dirty="0"/>
              <a:t>Siirrytään ajassa taaksepäin: kuvittele itsesi 1860-luvulle</a:t>
            </a:r>
          </a:p>
        </p:txBody>
      </p:sp>
      <p:sp>
        <p:nvSpPr>
          <p:cNvPr id="23" name="Content Placeholder 2">
            <a:extLst>
              <a:ext uri="{FF2B5EF4-FFF2-40B4-BE49-F238E27FC236}">
                <a16:creationId xmlns:a16="http://schemas.microsoft.com/office/drawing/2014/main" id="{F6379ABF-5399-052E-E9FD-F3F1EDC67F3E}"/>
              </a:ext>
            </a:extLst>
          </p:cNvPr>
          <p:cNvSpPr>
            <a:spLocks noGrp="1"/>
          </p:cNvSpPr>
          <p:nvPr>
            <p:ph sz="half" idx="2"/>
          </p:nvPr>
        </p:nvSpPr>
        <p:spPr>
          <a:xfrm>
            <a:off x="351184" y="1911909"/>
            <a:ext cx="5512061" cy="2929527"/>
          </a:xfrm>
        </p:spPr>
        <p:txBody>
          <a:bodyPr/>
          <a:lstStyle/>
          <a:p>
            <a:pPr marL="342900" indent="-342900">
              <a:buFont typeface="Arial" panose="020B0604020202020204" pitchFamily="34" charset="0"/>
              <a:buChar char="•"/>
            </a:pPr>
            <a:r>
              <a:rPr lang="fi-FI" dirty="0"/>
              <a:t>Suomi on osa Venäjää. </a:t>
            </a:r>
          </a:p>
          <a:p>
            <a:pPr marL="342900" indent="-342900">
              <a:buFont typeface="Arial" panose="020B0604020202020204" pitchFamily="34" charset="0"/>
              <a:buChar char="•"/>
            </a:pPr>
            <a:r>
              <a:rPr lang="fi-FI" dirty="0"/>
              <a:t>Suomen väkiluku on noin 1,7 miljoonaa.</a:t>
            </a:r>
          </a:p>
          <a:p>
            <a:pPr marL="342900" indent="-342900">
              <a:buFont typeface="Arial" panose="020B0604020202020204" pitchFamily="34" charset="0"/>
              <a:buChar char="•"/>
            </a:pPr>
            <a:r>
              <a:rPr lang="fi-FI" dirty="0"/>
              <a:t>Suomalaisten eliniänodote oli noin 40 vuotta.</a:t>
            </a:r>
          </a:p>
          <a:p>
            <a:pPr marL="342900" indent="-342900">
              <a:buFont typeface="Arial" panose="020B0604020202020204" pitchFamily="34" charset="0"/>
              <a:buChar char="•"/>
            </a:pPr>
            <a:r>
              <a:rPr lang="fi-FI" dirty="0"/>
              <a:t>Suurin osa elää köyhyydessä.</a:t>
            </a:r>
          </a:p>
          <a:p>
            <a:pPr marL="342900" indent="-342900">
              <a:buFont typeface="Arial" panose="020B0604020202020204" pitchFamily="34" charset="0"/>
              <a:buChar char="•"/>
            </a:pPr>
            <a:r>
              <a:rPr lang="fi-FI" dirty="0"/>
              <a:t>Moni kuolee kulkutauteihin tai nälkään.</a:t>
            </a:r>
          </a:p>
        </p:txBody>
      </p:sp>
      <p:pic>
        <p:nvPicPr>
          <p:cNvPr id="10" name="Kuvan paikkamerkki 9" descr="Joukko ihmisiä ulkona pöydän ääressä. Mustavalkoinen, vanha valokuva.">
            <a:extLst>
              <a:ext uri="{FF2B5EF4-FFF2-40B4-BE49-F238E27FC236}">
                <a16:creationId xmlns:a16="http://schemas.microsoft.com/office/drawing/2014/main" id="{0B546BA5-38DE-E131-CC78-EFA59CDAB11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6096000" y="1357840"/>
            <a:ext cx="6096000" cy="5500160"/>
          </a:xfrm>
        </p:spPr>
      </p:pic>
      <p:sp>
        <p:nvSpPr>
          <p:cNvPr id="14" name="Tekstiruutu 13">
            <a:extLst>
              <a:ext uri="{FF2B5EF4-FFF2-40B4-BE49-F238E27FC236}">
                <a16:creationId xmlns:a16="http://schemas.microsoft.com/office/drawing/2014/main" id="{61759E15-FD3B-CB00-E775-6A2EE74F0990}"/>
              </a:ext>
            </a:extLst>
          </p:cNvPr>
          <p:cNvSpPr txBox="1"/>
          <p:nvPr/>
        </p:nvSpPr>
        <p:spPr>
          <a:xfrm>
            <a:off x="333154" y="6312254"/>
            <a:ext cx="5762846" cy="369012"/>
          </a:xfrm>
          <a:prstGeom prst="rect">
            <a:avLst/>
          </a:prstGeom>
          <a:noFill/>
        </p:spPr>
        <p:txBody>
          <a:bodyPr wrap="square" rtlCol="0">
            <a:spAutoFit/>
          </a:bodyPr>
          <a:lstStyle/>
          <a:p>
            <a:r>
              <a:rPr lang="fi-FI"/>
              <a:t>Kuva: Museovirasto, Historian kuvakokoelma. </a:t>
            </a:r>
          </a:p>
        </p:txBody>
      </p:sp>
    </p:spTree>
    <p:extLst>
      <p:ext uri="{BB962C8B-B14F-4D97-AF65-F5344CB8AC3E}">
        <p14:creationId xmlns:p14="http://schemas.microsoft.com/office/powerpoint/2010/main" val="211110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308AFA69-F242-8A20-D3B2-C12AD2178D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3" name="Picture 8">
            <a:extLst>
              <a:ext uri="{FF2B5EF4-FFF2-40B4-BE49-F238E27FC236}">
                <a16:creationId xmlns:a16="http://schemas.microsoft.com/office/drawing/2014/main" id="{DF86672D-13B2-917F-0769-05A362EFAA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1" name="Otsikko 10">
            <a:extLst>
              <a:ext uri="{FF2B5EF4-FFF2-40B4-BE49-F238E27FC236}">
                <a16:creationId xmlns:a16="http://schemas.microsoft.com/office/drawing/2014/main" id="{F2BD33CA-29C4-2CA7-3207-190638B89792}"/>
              </a:ext>
            </a:extLst>
          </p:cNvPr>
          <p:cNvSpPr>
            <a:spLocks noGrp="1"/>
          </p:cNvSpPr>
          <p:nvPr>
            <p:ph type="title"/>
          </p:nvPr>
        </p:nvSpPr>
        <p:spPr>
          <a:xfrm>
            <a:off x="427054" y="548171"/>
            <a:ext cx="9616106" cy="809668"/>
          </a:xfrm>
        </p:spPr>
        <p:txBody>
          <a:bodyPr anchor="t">
            <a:normAutofit/>
          </a:bodyPr>
          <a:lstStyle/>
          <a:p>
            <a:r>
              <a:rPr lang="fi-FI"/>
              <a:t>Veden saatavuus aiheuttaa isoja ongelmia</a:t>
            </a:r>
          </a:p>
        </p:txBody>
      </p:sp>
      <p:sp>
        <p:nvSpPr>
          <p:cNvPr id="23" name="Content Placeholder 2">
            <a:extLst>
              <a:ext uri="{FF2B5EF4-FFF2-40B4-BE49-F238E27FC236}">
                <a16:creationId xmlns:a16="http://schemas.microsoft.com/office/drawing/2014/main" id="{DA6BF17B-9C9B-55A2-9CD7-3E0709479AE6}"/>
              </a:ext>
            </a:extLst>
          </p:cNvPr>
          <p:cNvSpPr>
            <a:spLocks noGrp="1"/>
          </p:cNvSpPr>
          <p:nvPr>
            <p:ph sz="half" idx="2"/>
          </p:nvPr>
        </p:nvSpPr>
        <p:spPr>
          <a:xfrm>
            <a:off x="399758" y="707529"/>
            <a:ext cx="6778281" cy="4170121"/>
          </a:xfrm>
        </p:spPr>
        <p:txBody>
          <a:bodyPr/>
          <a:lstStyle/>
          <a:p>
            <a:pPr marL="342900" indent="-342900">
              <a:buFont typeface="Arial" panose="020B0604020202020204" pitchFamily="34" charset="0"/>
              <a:buChar char="•"/>
            </a:pPr>
            <a:r>
              <a:rPr lang="fi-FI" dirty="0">
                <a:ea typeface="Source Sans Pro"/>
              </a:rPr>
              <a:t>Tulipalot ovat suuri uhka puutalovaltaisille  kaupungeille.</a:t>
            </a:r>
          </a:p>
          <a:p>
            <a:pPr marL="342900" indent="-342900">
              <a:buFont typeface="Arial" panose="020B0604020202020204" pitchFamily="34" charset="0"/>
              <a:buChar char="•"/>
            </a:pPr>
            <a:r>
              <a:rPr lang="fi-FI" dirty="0"/>
              <a:t>Arjen käyttövedestä on pulaa ja sen laatu vaihtelee.</a:t>
            </a:r>
          </a:p>
          <a:p>
            <a:pPr marL="342900" indent="-342900">
              <a:buFont typeface="Arial" panose="020B0604020202020204" pitchFamily="34" charset="0"/>
              <a:buChar char="•"/>
            </a:pPr>
            <a:r>
              <a:rPr lang="fi-FI" dirty="0"/>
              <a:t>Jätehuoltoa tai viemäröintiä ei ole.</a:t>
            </a:r>
          </a:p>
          <a:p>
            <a:pPr marL="800100" lvl="1" indent="-342900">
              <a:buFont typeface="Arial" panose="020B0604020202020204" pitchFamily="34" charset="0"/>
              <a:buChar char="•"/>
            </a:pPr>
            <a:r>
              <a:rPr lang="fi-FI" dirty="0"/>
              <a:t>Pihoilla on jätteitä, myös huusseista.</a:t>
            </a:r>
          </a:p>
          <a:p>
            <a:pPr marL="800100" lvl="1" indent="-342900">
              <a:buFont typeface="Arial" panose="020B0604020202020204" pitchFamily="34" charset="0"/>
              <a:buChar char="•"/>
            </a:pPr>
            <a:r>
              <a:rPr lang="fi-FI" dirty="0"/>
              <a:t>Likavedet valuvat pois pihoilta ojien kautta.</a:t>
            </a:r>
          </a:p>
        </p:txBody>
      </p:sp>
      <p:pic>
        <p:nvPicPr>
          <p:cNvPr id="13" name="Sisällön paikkamerkki 12" descr="Helsingin Uspenskin katedraali, jonka edessä on puisia taloja.">
            <a:extLst>
              <a:ext uri="{FF2B5EF4-FFF2-40B4-BE49-F238E27FC236}">
                <a16:creationId xmlns:a16="http://schemas.microsoft.com/office/drawing/2014/main" id="{12B8C273-1BB8-7685-0ADA-10A99354D850}"/>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7377126" y="1357839"/>
            <a:ext cx="4305009" cy="5500160"/>
          </a:xfrm>
          <a:noFill/>
        </p:spPr>
      </p:pic>
      <p:sp>
        <p:nvSpPr>
          <p:cNvPr id="14" name="Tekstiruutu 13">
            <a:extLst>
              <a:ext uri="{FF2B5EF4-FFF2-40B4-BE49-F238E27FC236}">
                <a16:creationId xmlns:a16="http://schemas.microsoft.com/office/drawing/2014/main" id="{E185A7C1-2692-13AB-69DD-D377F29DB88B}"/>
              </a:ext>
            </a:extLst>
          </p:cNvPr>
          <p:cNvSpPr txBox="1"/>
          <p:nvPr/>
        </p:nvSpPr>
        <p:spPr>
          <a:xfrm>
            <a:off x="427054" y="6309829"/>
            <a:ext cx="5762846" cy="369012"/>
          </a:xfrm>
          <a:prstGeom prst="rect">
            <a:avLst/>
          </a:prstGeom>
          <a:noFill/>
        </p:spPr>
        <p:txBody>
          <a:bodyPr wrap="square" rtlCol="0">
            <a:spAutoFit/>
          </a:bodyPr>
          <a:lstStyle/>
          <a:p>
            <a:r>
              <a:rPr lang="fi-FI"/>
              <a:t>Kuva: Helsingin kaupunginmuseo / Eugen </a:t>
            </a:r>
            <a:r>
              <a:rPr lang="fi-FI" err="1"/>
              <a:t>Hoffers</a:t>
            </a:r>
            <a:r>
              <a:rPr lang="fi-FI"/>
              <a:t>, 1868</a:t>
            </a:r>
          </a:p>
        </p:txBody>
      </p:sp>
    </p:spTree>
    <p:extLst>
      <p:ext uri="{BB962C8B-B14F-4D97-AF65-F5344CB8AC3E}">
        <p14:creationId xmlns:p14="http://schemas.microsoft.com/office/powerpoint/2010/main" val="368881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EF13-A132-0231-C305-C0A1F14BAD2A}"/>
            </a:ext>
          </a:extLst>
        </p:cNvPr>
        <p:cNvGrpSpPr/>
        <p:nvPr/>
      </p:nvGrpSpPr>
      <p:grpSpPr>
        <a:xfrm>
          <a:off x="0" y="0"/>
          <a:ext cx="0" cy="0"/>
          <a:chOff x="0" y="0"/>
          <a:chExt cx="0" cy="0"/>
        </a:xfrm>
      </p:grpSpPr>
      <p:pic>
        <p:nvPicPr>
          <p:cNvPr id="2" name="Sisällön paikkamerkki 4">
            <a:extLst>
              <a:ext uri="{FF2B5EF4-FFF2-40B4-BE49-F238E27FC236}">
                <a16:creationId xmlns:a16="http://schemas.microsoft.com/office/drawing/2014/main" id="{37B87A70-53C3-D258-DB56-17FD3517A59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897"/>
            <a:ext cx="12192000" cy="1430677"/>
          </a:xfrm>
          <a:prstGeom prst="rect">
            <a:avLst/>
          </a:prstGeom>
        </p:spPr>
      </p:pic>
      <p:pic>
        <p:nvPicPr>
          <p:cNvPr id="5" name="Picture 8">
            <a:extLst>
              <a:ext uri="{FF2B5EF4-FFF2-40B4-BE49-F238E27FC236}">
                <a16:creationId xmlns:a16="http://schemas.microsoft.com/office/drawing/2014/main" id="{E874325F-4DDF-CA53-C9A1-49948C229D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14842"/>
            <a:ext cx="1077944" cy="585374"/>
          </a:xfrm>
          <a:prstGeom prst="rect">
            <a:avLst/>
          </a:prstGeom>
        </p:spPr>
      </p:pic>
      <p:sp>
        <p:nvSpPr>
          <p:cNvPr id="12" name="Otsikko 11">
            <a:extLst>
              <a:ext uri="{FF2B5EF4-FFF2-40B4-BE49-F238E27FC236}">
                <a16:creationId xmlns:a16="http://schemas.microsoft.com/office/drawing/2014/main" id="{09F62CF8-DC20-A79B-5D57-2422A4CD970C}"/>
              </a:ext>
            </a:extLst>
          </p:cNvPr>
          <p:cNvSpPr>
            <a:spLocks noGrp="1"/>
          </p:cNvSpPr>
          <p:nvPr>
            <p:ph type="ctrTitle"/>
          </p:nvPr>
        </p:nvSpPr>
        <p:spPr>
          <a:xfrm>
            <a:off x="615098" y="151088"/>
            <a:ext cx="7867570" cy="983508"/>
          </a:xfrm>
        </p:spPr>
        <p:txBody>
          <a:bodyPr/>
          <a:lstStyle/>
          <a:p>
            <a:pPr algn="l"/>
            <a:r>
              <a:rPr lang="fi-FI" sz="3300"/>
              <a:t>Mistä saat vettä?</a:t>
            </a:r>
          </a:p>
        </p:txBody>
      </p:sp>
      <p:pic>
        <p:nvPicPr>
          <p:cNvPr id="16" name="Picture 8">
            <a:extLst>
              <a:ext uri="{FF2B5EF4-FFF2-40B4-BE49-F238E27FC236}">
                <a16:creationId xmlns:a16="http://schemas.microsoft.com/office/drawing/2014/main" id="{6F5BF2A0-51A8-A529-21DE-CFF2F92F34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65151" y="420739"/>
            <a:ext cx="1077944" cy="585374"/>
          </a:xfrm>
          <a:prstGeom prst="rect">
            <a:avLst/>
          </a:prstGeom>
        </p:spPr>
      </p:pic>
      <p:pic>
        <p:nvPicPr>
          <p:cNvPr id="3" name="Kuva 2" descr="Kaivo helsinkiläisellä kadulla.">
            <a:extLst>
              <a:ext uri="{FF2B5EF4-FFF2-40B4-BE49-F238E27FC236}">
                <a16:creationId xmlns:a16="http://schemas.microsoft.com/office/drawing/2014/main" id="{57EF37B3-72D2-E166-9ACC-324BE8D8A9A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1426852"/>
            <a:ext cx="12191999" cy="5431148"/>
          </a:xfrm>
          <a:prstGeom prst="rect">
            <a:avLst/>
          </a:prstGeom>
        </p:spPr>
      </p:pic>
      <p:sp>
        <p:nvSpPr>
          <p:cNvPr id="4" name="Ellipsi 3">
            <a:extLst>
              <a:ext uri="{FF2B5EF4-FFF2-40B4-BE49-F238E27FC236}">
                <a16:creationId xmlns:a16="http://schemas.microsoft.com/office/drawing/2014/main" id="{9F9D7734-3E5D-58A6-9BA1-138762622665}"/>
              </a:ext>
              <a:ext uri="{C183D7F6-B498-43B3-948B-1728B52AA6E4}">
                <adec:decorative xmlns:adec="http://schemas.microsoft.com/office/drawing/2017/decorative" val="1"/>
              </a:ext>
            </a:extLst>
          </p:cNvPr>
          <p:cNvSpPr/>
          <p:nvPr/>
        </p:nvSpPr>
        <p:spPr>
          <a:xfrm>
            <a:off x="4670803" y="2487832"/>
            <a:ext cx="3600000" cy="3600000"/>
          </a:xfrm>
          <a:prstGeom prst="ellipse">
            <a:avLst/>
          </a:prstGeom>
          <a:noFill/>
          <a:ln w="101600">
            <a:solidFill>
              <a:srgbClr val="CCE6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FI"/>
            </a:defPPr>
            <a:lvl1pPr marL="0" algn="l" defTabSz="913668" rtl="0" eaLnBrk="1" latinLnBrk="0" hangingPunct="1">
              <a:defRPr sz="1798" kern="1200">
                <a:solidFill>
                  <a:schemeClr val="lt1"/>
                </a:solidFill>
                <a:latin typeface="+mn-lt"/>
                <a:ea typeface="+mn-ea"/>
                <a:cs typeface="+mn-cs"/>
              </a:defRPr>
            </a:lvl1pPr>
            <a:lvl2pPr marL="456834" algn="l" defTabSz="913668" rtl="0" eaLnBrk="1" latinLnBrk="0" hangingPunct="1">
              <a:defRPr sz="1798" kern="1200">
                <a:solidFill>
                  <a:schemeClr val="lt1"/>
                </a:solidFill>
                <a:latin typeface="+mn-lt"/>
                <a:ea typeface="+mn-ea"/>
                <a:cs typeface="+mn-cs"/>
              </a:defRPr>
            </a:lvl2pPr>
            <a:lvl3pPr marL="913668" algn="l" defTabSz="913668" rtl="0" eaLnBrk="1" latinLnBrk="0" hangingPunct="1">
              <a:defRPr sz="1798" kern="1200">
                <a:solidFill>
                  <a:schemeClr val="lt1"/>
                </a:solidFill>
                <a:latin typeface="+mn-lt"/>
                <a:ea typeface="+mn-ea"/>
                <a:cs typeface="+mn-cs"/>
              </a:defRPr>
            </a:lvl3pPr>
            <a:lvl4pPr marL="1370503" algn="l" defTabSz="913668" rtl="0" eaLnBrk="1" latinLnBrk="0" hangingPunct="1">
              <a:defRPr sz="1798" kern="1200">
                <a:solidFill>
                  <a:schemeClr val="lt1"/>
                </a:solidFill>
                <a:latin typeface="+mn-lt"/>
                <a:ea typeface="+mn-ea"/>
                <a:cs typeface="+mn-cs"/>
              </a:defRPr>
            </a:lvl4pPr>
            <a:lvl5pPr marL="1827337" algn="l" defTabSz="913668" rtl="0" eaLnBrk="1" latinLnBrk="0" hangingPunct="1">
              <a:defRPr sz="1798" kern="1200">
                <a:solidFill>
                  <a:schemeClr val="lt1"/>
                </a:solidFill>
                <a:latin typeface="+mn-lt"/>
                <a:ea typeface="+mn-ea"/>
                <a:cs typeface="+mn-cs"/>
              </a:defRPr>
            </a:lvl5pPr>
            <a:lvl6pPr marL="2284172" algn="l" defTabSz="913668" rtl="0" eaLnBrk="1" latinLnBrk="0" hangingPunct="1">
              <a:defRPr sz="1798" kern="1200">
                <a:solidFill>
                  <a:schemeClr val="lt1"/>
                </a:solidFill>
                <a:latin typeface="+mn-lt"/>
                <a:ea typeface="+mn-ea"/>
                <a:cs typeface="+mn-cs"/>
              </a:defRPr>
            </a:lvl6pPr>
            <a:lvl7pPr marL="2741006" algn="l" defTabSz="913668" rtl="0" eaLnBrk="1" latinLnBrk="0" hangingPunct="1">
              <a:defRPr sz="1798" kern="1200">
                <a:solidFill>
                  <a:schemeClr val="lt1"/>
                </a:solidFill>
                <a:latin typeface="+mn-lt"/>
                <a:ea typeface="+mn-ea"/>
                <a:cs typeface="+mn-cs"/>
              </a:defRPr>
            </a:lvl7pPr>
            <a:lvl8pPr marL="3197840" algn="l" defTabSz="913668" rtl="0" eaLnBrk="1" latinLnBrk="0" hangingPunct="1">
              <a:defRPr sz="1798" kern="1200">
                <a:solidFill>
                  <a:schemeClr val="lt1"/>
                </a:solidFill>
                <a:latin typeface="+mn-lt"/>
                <a:ea typeface="+mn-ea"/>
                <a:cs typeface="+mn-cs"/>
              </a:defRPr>
            </a:lvl8pPr>
            <a:lvl9pPr marL="3654675" algn="l" defTabSz="913668" rtl="0" eaLnBrk="1" latinLnBrk="0" hangingPunct="1">
              <a:defRPr sz="1798" kern="1200">
                <a:solidFill>
                  <a:schemeClr val="lt1"/>
                </a:solidFill>
                <a:latin typeface="+mn-lt"/>
                <a:ea typeface="+mn-ea"/>
                <a:cs typeface="+mn-cs"/>
              </a:defRPr>
            </a:lvl9pPr>
          </a:lstStyle>
          <a:p>
            <a:pPr algn="ctr"/>
            <a:endParaRPr lang="fi-FI"/>
          </a:p>
        </p:txBody>
      </p:sp>
      <p:sp>
        <p:nvSpPr>
          <p:cNvPr id="6" name="Tekstiruutu 5">
            <a:extLst>
              <a:ext uri="{FF2B5EF4-FFF2-40B4-BE49-F238E27FC236}">
                <a16:creationId xmlns:a16="http://schemas.microsoft.com/office/drawing/2014/main" id="{FB1DEA05-4628-A779-0F89-97AA891BBFB8}"/>
              </a:ext>
            </a:extLst>
          </p:cNvPr>
          <p:cNvSpPr txBox="1"/>
          <p:nvPr/>
        </p:nvSpPr>
        <p:spPr>
          <a:xfrm>
            <a:off x="8482668" y="6437261"/>
            <a:ext cx="3493147" cy="369012"/>
          </a:xfrm>
          <a:prstGeom prst="rect">
            <a:avLst/>
          </a:prstGeom>
          <a:noFill/>
        </p:spPr>
        <p:txBody>
          <a:bodyPr wrap="square" rtlCol="0">
            <a:spAutoFit/>
          </a:bodyPr>
          <a:lstStyle/>
          <a:p>
            <a:r>
              <a:rPr lang="fi-FI" spc="30">
                <a:solidFill>
                  <a:schemeClr val="bg1"/>
                </a:solidFill>
                <a:effectLst>
                  <a:outerShdw blurRad="50800" dist="38100" dir="5400000" algn="t" rotWithShape="0">
                    <a:prstClr val="black">
                      <a:alpha val="70000"/>
                    </a:prstClr>
                  </a:outerShdw>
                </a:effectLst>
              </a:rPr>
              <a:t>Kuva: Helsingin kaupunginmuseo</a:t>
            </a:r>
          </a:p>
        </p:txBody>
      </p:sp>
    </p:spTree>
    <p:extLst>
      <p:ext uri="{BB962C8B-B14F-4D97-AF65-F5344CB8AC3E}">
        <p14:creationId xmlns:p14="http://schemas.microsoft.com/office/powerpoint/2010/main" val="42707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14087B7-9665-B465-0AC0-530BF9C90CDD}"/>
              </a:ext>
            </a:extLst>
          </p:cNvPr>
          <p:cNvSpPr>
            <a:spLocks noGrp="1"/>
          </p:cNvSpPr>
          <p:nvPr>
            <p:ph type="title"/>
          </p:nvPr>
        </p:nvSpPr>
        <p:spPr>
          <a:xfrm>
            <a:off x="351183" y="539859"/>
            <a:ext cx="5621352" cy="953275"/>
          </a:xfrm>
        </p:spPr>
        <p:txBody>
          <a:bodyPr/>
          <a:lstStyle/>
          <a:p>
            <a:r>
              <a:rPr lang="fi-FI"/>
              <a:t>Vesi pitää kantaa kaivoista myös pääkaupungissa</a:t>
            </a:r>
          </a:p>
        </p:txBody>
      </p:sp>
      <p:sp>
        <p:nvSpPr>
          <p:cNvPr id="2" name="Sisällön paikkamerkki 1">
            <a:extLst>
              <a:ext uri="{FF2B5EF4-FFF2-40B4-BE49-F238E27FC236}">
                <a16:creationId xmlns:a16="http://schemas.microsoft.com/office/drawing/2014/main" id="{7378FEB5-3781-230E-368B-836FEEF8D31D}"/>
              </a:ext>
            </a:extLst>
          </p:cNvPr>
          <p:cNvSpPr>
            <a:spLocks noGrp="1"/>
          </p:cNvSpPr>
          <p:nvPr>
            <p:ph sz="half" idx="2"/>
          </p:nvPr>
        </p:nvSpPr>
        <p:spPr>
          <a:xfrm>
            <a:off x="351184" y="1469011"/>
            <a:ext cx="5845216" cy="5169222"/>
          </a:xfrm>
        </p:spPr>
        <p:txBody>
          <a:bodyPr/>
          <a:lstStyle/>
          <a:p>
            <a:endParaRPr lang="fi-FI" dirty="0"/>
          </a:p>
          <a:p>
            <a:pPr marL="342900" indent="-342900">
              <a:buFont typeface="Arial" panose="020B0604020202020204" pitchFamily="34" charset="0"/>
              <a:buChar char="•"/>
            </a:pPr>
            <a:r>
              <a:rPr lang="fi-FI" dirty="0"/>
              <a:t>Vedenhaku vie paljon aikaa ja on pääasiassa naisten työtä.</a:t>
            </a:r>
          </a:p>
          <a:p>
            <a:pPr marL="342900" indent="-342900">
              <a:buFont typeface="Arial" panose="020B0604020202020204" pitchFamily="34" charset="0"/>
              <a:buChar char="•"/>
            </a:pPr>
            <a:r>
              <a:rPr lang="fi-FI" dirty="0">
                <a:ea typeface="Source Sans Pro"/>
              </a:rPr>
              <a:t>20 000 asukaan Helsingissä on noin 20 julkista kaivoa. </a:t>
            </a:r>
          </a:p>
          <a:p>
            <a:pPr marL="342900" indent="-342900">
              <a:buFont typeface="Arial" panose="020B0604020202020204" pitchFamily="34" charset="0"/>
              <a:buChar char="•"/>
            </a:pPr>
            <a:r>
              <a:rPr lang="fi-FI" dirty="0">
                <a:ea typeface="Source Sans Pro"/>
              </a:rPr>
              <a:t>Lapset hakevat vettä kannuilla, naiset ämpäreillä.</a:t>
            </a:r>
          </a:p>
          <a:p>
            <a:pPr marL="342900" indent="-342900">
              <a:buFont typeface="Arial" panose="020B0604020202020204" pitchFamily="34" charset="0"/>
              <a:buChar char="•"/>
            </a:pPr>
            <a:r>
              <a:rPr lang="fi-FI" dirty="0"/>
              <a:t>Myös sade- ja merivettä hyödynnetään.</a:t>
            </a:r>
          </a:p>
          <a:p>
            <a:endParaRPr lang="fi-FI" dirty="0"/>
          </a:p>
          <a:p>
            <a:endParaRPr lang="fi-FI" dirty="0"/>
          </a:p>
          <a:p>
            <a:endParaRPr lang="fi-FI" dirty="0"/>
          </a:p>
          <a:p>
            <a:r>
              <a:rPr lang="fi-FI" dirty="0"/>
              <a:t>Kuva: Helsingin kaupunginmuseo</a:t>
            </a:r>
          </a:p>
        </p:txBody>
      </p:sp>
      <p:grpSp>
        <p:nvGrpSpPr>
          <p:cNvPr id="4" name="Ryhmä 3" descr="Katu kohti Helsingin tuomiokirkkoa. Kadulla on kaivo. Kadun varrella on puisia taloja.">
            <a:extLst>
              <a:ext uri="{FF2B5EF4-FFF2-40B4-BE49-F238E27FC236}">
                <a16:creationId xmlns:a16="http://schemas.microsoft.com/office/drawing/2014/main" id="{D5BCA335-AF3A-855F-140E-23F9F0101429}"/>
              </a:ext>
            </a:extLst>
          </p:cNvPr>
          <p:cNvGrpSpPr/>
          <p:nvPr/>
        </p:nvGrpSpPr>
        <p:grpSpPr>
          <a:xfrm>
            <a:off x="6346785" y="0"/>
            <a:ext cx="5845215" cy="6858000"/>
            <a:chOff x="6346785" y="0"/>
            <a:chExt cx="5845215" cy="6858000"/>
          </a:xfrm>
        </p:grpSpPr>
        <p:pic>
          <p:nvPicPr>
            <p:cNvPr id="5" name="Kuva 4" descr="Näkymä kohti Helsingin tuomiokirkkoa. Etualalla puisia taloja.">
              <a:extLst>
                <a:ext uri="{FF2B5EF4-FFF2-40B4-BE49-F238E27FC236}">
                  <a16:creationId xmlns:a16="http://schemas.microsoft.com/office/drawing/2014/main" id="{AE06F5E0-3379-6DED-EFCD-0D789FB2B4C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46785" y="0"/>
              <a:ext cx="5845215" cy="6858000"/>
            </a:xfrm>
            <a:prstGeom prst="rect">
              <a:avLst/>
            </a:prstGeom>
          </p:spPr>
        </p:pic>
        <p:grpSp>
          <p:nvGrpSpPr>
            <p:cNvPr id="13" name="Ryhmä 12" descr="1860.">
              <a:extLst>
                <a:ext uri="{FF2B5EF4-FFF2-40B4-BE49-F238E27FC236}">
                  <a16:creationId xmlns:a16="http://schemas.microsoft.com/office/drawing/2014/main" id="{27AD43E5-85B0-9B73-5070-116C32CA3B7D}"/>
                </a:ext>
              </a:extLst>
            </p:cNvPr>
            <p:cNvGrpSpPr/>
            <p:nvPr/>
          </p:nvGrpSpPr>
          <p:grpSpPr>
            <a:xfrm>
              <a:off x="6609055" y="207540"/>
              <a:ext cx="1219200" cy="1205346"/>
              <a:chOff x="5737185" y="401762"/>
              <a:chExt cx="1219200" cy="1205346"/>
            </a:xfrm>
          </p:grpSpPr>
          <p:sp>
            <p:nvSpPr>
              <p:cNvPr id="10" name="Ellipsi 9" descr="1860.">
                <a:extLst>
                  <a:ext uri="{FF2B5EF4-FFF2-40B4-BE49-F238E27FC236}">
                    <a16:creationId xmlns:a16="http://schemas.microsoft.com/office/drawing/2014/main" id="{6EC16A67-4499-1F79-3177-221A60498B3B}"/>
                  </a:ext>
                </a:extLst>
              </p:cNvPr>
              <p:cNvSpPr/>
              <p:nvPr/>
            </p:nvSpPr>
            <p:spPr>
              <a:xfrm>
                <a:off x="5737185" y="401762"/>
                <a:ext cx="1219200" cy="1205346"/>
              </a:xfrm>
              <a:prstGeom prst="ellipse">
                <a:avLst/>
              </a:prstGeom>
              <a:solidFill>
                <a:srgbClr val="CCE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descr="1860.&#10;">
                <a:extLst>
                  <a:ext uri="{FF2B5EF4-FFF2-40B4-BE49-F238E27FC236}">
                    <a16:creationId xmlns:a16="http://schemas.microsoft.com/office/drawing/2014/main" id="{4EAA4739-9F66-AA71-150F-46E72C946DA2}"/>
                  </a:ext>
                </a:extLst>
              </p:cNvPr>
              <p:cNvSpPr txBox="1"/>
              <p:nvPr/>
            </p:nvSpPr>
            <p:spPr>
              <a:xfrm>
                <a:off x="5906462" y="763944"/>
                <a:ext cx="1005461" cy="480981"/>
              </a:xfrm>
              <a:prstGeom prst="rect">
                <a:avLst/>
              </a:prstGeom>
              <a:noFill/>
              <a:ln>
                <a:noFill/>
              </a:ln>
            </p:spPr>
            <p:txBody>
              <a:bodyPr wrap="square" rtlCol="0">
                <a:spAutoFit/>
              </a:bodyPr>
              <a:lstStyle/>
              <a:p>
                <a:r>
                  <a:rPr lang="fi-FI" sz="2500" b="1" dirty="0">
                    <a:solidFill>
                      <a:srgbClr val="474545"/>
                    </a:solidFill>
                  </a:rPr>
                  <a:t>1860</a:t>
                </a:r>
              </a:p>
            </p:txBody>
          </p:sp>
        </p:grpSp>
      </p:grpSp>
    </p:spTree>
    <p:extLst>
      <p:ext uri="{BB962C8B-B14F-4D97-AF65-F5344CB8AC3E}">
        <p14:creationId xmlns:p14="http://schemas.microsoft.com/office/powerpoint/2010/main" val="134384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2EC6AF8B-9095-B91E-FBF6-BDDA2D742DF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Otsikko 11">
            <a:extLst>
              <a:ext uri="{FF2B5EF4-FFF2-40B4-BE49-F238E27FC236}">
                <a16:creationId xmlns:a16="http://schemas.microsoft.com/office/drawing/2014/main" id="{C939794B-A354-C343-4673-DD7483DCD97A}"/>
              </a:ext>
            </a:extLst>
          </p:cNvPr>
          <p:cNvSpPr>
            <a:spLocks noGrp="1"/>
          </p:cNvSpPr>
          <p:nvPr>
            <p:ph type="ctrTitle"/>
          </p:nvPr>
        </p:nvSpPr>
        <p:spPr>
          <a:xfrm>
            <a:off x="1662896" y="1299531"/>
            <a:ext cx="9144000" cy="2387600"/>
          </a:xfrm>
        </p:spPr>
        <p:txBody>
          <a:bodyPr/>
          <a:lstStyle/>
          <a:p>
            <a:r>
              <a:rPr lang="fi-FI"/>
              <a:t>Totta vai tarua: </a:t>
            </a:r>
            <a:br>
              <a:rPr lang="fi-FI"/>
            </a:br>
            <a:r>
              <a:rPr lang="fi-FI"/>
              <a:t>kaivovesi saattaa olla sinulle vaarallista</a:t>
            </a:r>
          </a:p>
        </p:txBody>
      </p:sp>
      <p:pic>
        <p:nvPicPr>
          <p:cNvPr id="16" name="Picture 8">
            <a:extLst>
              <a:ext uri="{FF2B5EF4-FFF2-40B4-BE49-F238E27FC236}">
                <a16:creationId xmlns:a16="http://schemas.microsoft.com/office/drawing/2014/main" id="{AA574A08-0097-F37A-8144-95D4833892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65151" y="420739"/>
            <a:ext cx="1077944" cy="585374"/>
          </a:xfrm>
          <a:prstGeom prst="rect">
            <a:avLst/>
          </a:prstGeom>
        </p:spPr>
      </p:pic>
    </p:spTree>
    <p:extLst>
      <p:ext uri="{BB962C8B-B14F-4D97-AF65-F5344CB8AC3E}">
        <p14:creationId xmlns:p14="http://schemas.microsoft.com/office/powerpoint/2010/main" val="3952453692"/>
      </p:ext>
    </p:extLst>
  </p:cSld>
  <p:clrMapOvr>
    <a:masterClrMapping/>
  </p:clrMapOvr>
</p:sld>
</file>

<file path=ppt/theme/theme1.xml><?xml version="1.0" encoding="utf-8"?>
<a:theme xmlns:a="http://schemas.openxmlformats.org/drawingml/2006/main" name="Office-teema">
  <a:themeElements>
    <a:clrScheme name="HSY">
      <a:dk1>
        <a:srgbClr val="000000"/>
      </a:dk1>
      <a:lt1>
        <a:srgbClr val="FFFFFF"/>
      </a:lt1>
      <a:dk2>
        <a:srgbClr val="2D6B67"/>
      </a:dk2>
      <a:lt2>
        <a:srgbClr val="E7E6E6"/>
      </a:lt2>
      <a:accent1>
        <a:srgbClr val="51A0A3"/>
      </a:accent1>
      <a:accent2>
        <a:srgbClr val="5A5A5A"/>
      </a:accent2>
      <a:accent3>
        <a:srgbClr val="AC85B9"/>
      </a:accent3>
      <a:accent4>
        <a:srgbClr val="4D97C2"/>
      </a:accent4>
      <a:accent5>
        <a:srgbClr val="4D936F"/>
      </a:accent5>
      <a:accent6>
        <a:srgbClr val="C75249"/>
      </a:accent6>
      <a:hlink>
        <a:srgbClr val="2D6B67"/>
      </a:hlink>
      <a:folHlink>
        <a:srgbClr val="595959"/>
      </a:folHlink>
    </a:clrScheme>
    <a:fontScheme name="HSY">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DF87CD17-D81E-4514-8625-C99BE855018E}" vid="{5436807C-8955-4031-B7D8-67DE4A18E5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HSY Värit vaalea pohja 2020">
    <a:dk1>
      <a:srgbClr val="3E3D40"/>
    </a:dk1>
    <a:lt1>
      <a:sysClr val="window" lastClr="FFFFFF"/>
    </a:lt1>
    <a:dk2>
      <a:srgbClr val="146431"/>
    </a:dk2>
    <a:lt2>
      <a:srgbClr val="1B827E"/>
    </a:lt2>
    <a:accent1>
      <a:srgbClr val="006AA7"/>
    </a:accent1>
    <a:accent2>
      <a:srgbClr val="47851D"/>
    </a:accent2>
    <a:accent3>
      <a:srgbClr val="D62787"/>
    </a:accent3>
    <a:accent4>
      <a:srgbClr val="814494"/>
    </a:accent4>
    <a:accent5>
      <a:srgbClr val="C0580E"/>
    </a:accent5>
    <a:accent6>
      <a:srgbClr val="BD3429"/>
    </a:accent6>
    <a:hlink>
      <a:srgbClr val="1B827E"/>
    </a:hlink>
    <a:folHlink>
      <a:srgbClr val="814494"/>
    </a:folHlink>
  </a:clrScheme>
  <a:fontScheme name="HSY fonts">
    <a:majorFont>
      <a:latin typeface="Arial"/>
      <a:ea typeface=""/>
      <a:cs typeface=""/>
    </a:majorFont>
    <a:minorFont>
      <a:latin typeface="Arial"/>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D7C390-28D7-4008-B7BA-2203E1CF1683}">
  <we:reference id="91e386c7-f662-43cc-938c-a96233f5d3ed" version="2.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bf2f417d-3ba6-4fda-8fd6-81fbccefeaba" ContentTypeId="0x010100AF08220E379563439D5D964D062741A002"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Tyhjä asiakirja" ma:contentTypeID="0x010100AF08220E379563439D5D964D062741A00200338F9034972C3A4E9ED768FA6DAA2E74" ma:contentTypeVersion="23" ma:contentTypeDescription="" ma:contentTypeScope="" ma:versionID="ed6e64f2468ed56239705beaa66a518f">
  <xsd:schema xmlns:xsd="http://www.w3.org/2001/XMLSchema" xmlns:xs="http://www.w3.org/2001/XMLSchema" xmlns:p="http://schemas.microsoft.com/office/2006/metadata/properties" targetNamespace="http://schemas.microsoft.com/office/2006/metadata/properties" ma:root="true" ma:fieldsID="333180aebfe008340309d27fdad5c50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205BAD-B1B8-4798-8550-05844331427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DE27D69-33A1-448C-A5E0-F31F00DF6776}">
  <ds:schemaRefs>
    <ds:schemaRef ds:uri="Microsoft.SharePoint.Taxonomy.ContentTypeSync"/>
  </ds:schemaRefs>
</ds:datastoreItem>
</file>

<file path=customXml/itemProps3.xml><?xml version="1.0" encoding="utf-8"?>
<ds:datastoreItem xmlns:ds="http://schemas.openxmlformats.org/officeDocument/2006/customXml" ds:itemID="{FAA441F4-5566-49B9-84F1-B808ACAF68A5}">
  <ds:schemaRefs>
    <ds:schemaRef ds:uri="http://schemas.microsoft.com/sharepoint/v3/contenttype/forms"/>
  </ds:schemaRefs>
</ds:datastoreItem>
</file>

<file path=customXml/itemProps4.xml><?xml version="1.0" encoding="utf-8"?>
<ds:datastoreItem xmlns:ds="http://schemas.openxmlformats.org/officeDocument/2006/customXml" ds:itemID="{27EB330D-9F2D-4935-AE94-AAA175BB4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Metadata/LabelInfo.xml><?xml version="1.0" encoding="utf-8"?>
<clbl:labelList xmlns:clbl="http://schemas.microsoft.com/office/2020/mipLabelMetadata">
  <clbl:label id="{5d5ccdeb-a00b-4db8-aed8-e40b73cd6762}" enabled="1" method="Privileged" siteId="{95b14aa0-1026-4292-a4dd-7c9396e07296}" removed="0"/>
</clbl:labelList>
</file>

<file path=docProps/app.xml><?xml version="1.0" encoding="utf-8"?>
<Properties xmlns="http://schemas.openxmlformats.org/officeDocument/2006/extended-properties" xmlns:vt="http://schemas.openxmlformats.org/officeDocument/2006/docPropsVTypes">
  <Template>PowerPoint_mallipohja</Template>
  <TotalTime>174</TotalTime>
  <Words>2415</Words>
  <Application>Microsoft Office PowerPoint</Application>
  <PresentationFormat>Laajakuva</PresentationFormat>
  <Paragraphs>313</Paragraphs>
  <Slides>42</Slides>
  <Notes>38</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42</vt:i4>
      </vt:variant>
    </vt:vector>
  </HeadingPairs>
  <TitlesOfParts>
    <vt:vector size="48" baseType="lpstr">
      <vt:lpstr>Arial</vt:lpstr>
      <vt:lpstr>Aptos</vt:lpstr>
      <vt:lpstr>Source Sans Pro</vt:lpstr>
      <vt:lpstr>Calibri</vt:lpstr>
      <vt:lpstr>Source Sans Pro Semibold</vt:lpstr>
      <vt:lpstr>Office-teema</vt:lpstr>
      <vt:lpstr>Ohjeet opettajalle</vt:lpstr>
      <vt:lpstr>Vesiarki ennen ja nyt – vesiarjen kehitys </vt:lpstr>
      <vt:lpstr>Puhdas vesi on elinehto</vt:lpstr>
      <vt:lpstr>Puhdas hanavesi on Suomessa  itsestäänselvyys, mutta näin  ei ole ollut aina.</vt:lpstr>
      <vt:lpstr>Siirrytään ajassa taaksepäin: kuvittele itsesi 1860-luvulle</vt:lpstr>
      <vt:lpstr>Veden saatavuus aiheuttaa isoja ongelmia</vt:lpstr>
      <vt:lpstr>Mistä saat vettä?</vt:lpstr>
      <vt:lpstr>Vesi pitää kantaa kaivoista myös pääkaupungissa</vt:lpstr>
      <vt:lpstr>Totta vai tarua:  kaivovesi saattaa olla sinulle vaarallista</vt:lpstr>
      <vt:lpstr>Totta! ”Waroitus: vesi on terweydelle turmiollista”</vt:lpstr>
      <vt:lpstr>Totta vai tarua: Suomen ensimmäinen vesilaitos päätetään perustaa huonolaatuisen veden takia.</vt:lpstr>
      <vt:lpstr>Tarua!</vt:lpstr>
      <vt:lpstr>Suomen ensimmäinen vesitorni rakennetaan Linnanmäelle</vt:lpstr>
      <vt:lpstr>Juomavettä saadaan edelleen myös kaivoista</vt:lpstr>
      <vt:lpstr>Veden puhdistus alkaa</vt:lpstr>
      <vt:lpstr>Vesijohto tuo tullessaan myös ongelmia. Arvaatko mitä?</vt:lpstr>
      <vt:lpstr>Jäteveden määrä kymmenkertaistuu</vt:lpstr>
      <vt:lpstr>Rantavedet haisevat</vt:lpstr>
      <vt:lpstr>Myös Vantaanjoki saastuu</vt:lpstr>
      <vt:lpstr>Huono vedenlaatu  aiheuttaa kriisin</vt:lpstr>
      <vt:lpstr>Jotain on tehtävä, mutta mitä?</vt:lpstr>
      <vt:lpstr>Uudet vesistöt käyttöön</vt:lpstr>
      <vt:lpstr>120 km pitkä Päijännetunneli avataan 1982</vt:lpstr>
      <vt:lpstr>Nykyään Päijänteen vettä käyttää yli miljoona ihmistä</vt:lpstr>
      <vt:lpstr>Historia näkyy edelleen</vt:lpstr>
      <vt:lpstr>Seuraavaksi tarkistetaan tehtävämoniste</vt:lpstr>
      <vt:lpstr>Lähtö/maali</vt:lpstr>
      <vt:lpstr>Vesiarki ennen ja nyt – veden käyttö nykyään</vt:lpstr>
      <vt:lpstr>Mihin olet käyttänyt vettä tänään? </vt:lpstr>
      <vt:lpstr>Näin veden kulutus jakautuu:</vt:lpstr>
      <vt:lpstr>Vedenkulutus muuttuu</vt:lpstr>
      <vt:lpstr>Jokainen meistä voi vaikuttaa</vt:lpstr>
      <vt:lpstr>Paljonko suihkussa kuluu vettä?</vt:lpstr>
      <vt:lpstr>Muita säästövinkkejä</vt:lpstr>
      <vt:lpstr>Vesihuolto toimii, mutta varaudu häiriötilanteisiin</vt:lpstr>
      <vt:lpstr>Vesi voi olla poikki esimerkiksi remontin tai putkirikon takia </vt:lpstr>
      <vt:lpstr>Seuraavaksi pääset ratkomaan vesihuollon häiriötilannetta!</vt:lpstr>
      <vt:lpstr>Estä ja ratkaise vesihuollon häiriötilanne</vt:lpstr>
      <vt:lpstr>Nautitaan puhtaasta vedestä!</vt:lpstr>
      <vt:lpstr>Kiitos!</vt:lpstr>
      <vt:lpstr>Opettaja: anna palautetta!</vt:lpstr>
      <vt:lpstr>Lähteet: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Lumijärvi Olga</dc:creator>
  <cp:lastModifiedBy>Lumijärvi Olga</cp:lastModifiedBy>
  <cp:revision>8</cp:revision>
  <dcterms:created xsi:type="dcterms:W3CDTF">2026-03-31T13:48:12Z</dcterms:created>
  <dcterms:modified xsi:type="dcterms:W3CDTF">2026-04-07T11:50:30Z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MediaServiceImageTags">
    <vt:lpwstr/>
  </property>
  <property fmtid="{D5CDD505-2E9C-101B-9397-08002B2CF9AE}" pid="4" name="TaxCatchAll">
    <vt:lpwstr/>
  </property>
  <property fmtid="{D5CDD505-2E9C-101B-9397-08002B2CF9AE}" pid="5" name="ContentTypeId">
    <vt:lpwstr>0x010100AF08220E379563439D5D964D062741A00200338F9034972C3A4E9ED768FA6DAA2E74</vt:lpwstr>
  </property>
</Properties>
</file>